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imes New Roman Bold" charset="1" panose="02030802070405020303"/>
      <p:regular r:id="rId24"/>
    </p:embeddedFont>
    <p:embeddedFont>
      <p:font typeface="Garamond Bold" charset="1" panose="02020804030307010803"/>
      <p:regular r:id="rId25"/>
    </p:embeddedFont>
    <p:embeddedFont>
      <p:font typeface="Garamond" charset="1" panose="02020404030301010803"/>
      <p:regular r:id="rId26"/>
    </p:embeddedFont>
    <p:embeddedFont>
      <p:font typeface="Canva Sans Bold" charset="1" panose="020B0803030501040103"/>
      <p:regular r:id="rId27"/>
    </p:embeddedFont>
    <p:embeddedFont>
      <p:font typeface="Montserrat" charset="1" panose="00000500000000000000"/>
      <p:regular r:id="rId28"/>
    </p:embeddedFont>
    <p:embeddedFont>
      <p:font typeface="Arimo Bold" charset="1" panose="020B0704020202020204"/>
      <p:regular r:id="rId29"/>
    </p:embeddedFont>
    <p:embeddedFont>
      <p:font typeface="Times New Roman" charset="1" panose="020305020704050203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73539" y="1935472"/>
            <a:ext cx="6874288" cy="5546979"/>
            <a:chOff x="0" y="0"/>
            <a:chExt cx="9165717" cy="7395972"/>
          </a:xfrm>
        </p:grpSpPr>
        <p:sp>
          <p:nvSpPr>
            <p:cNvPr name="Freeform 3" id="3"/>
            <p:cNvSpPr/>
            <p:nvPr/>
          </p:nvSpPr>
          <p:spPr>
            <a:xfrm flipH="false" flipV="false" rot="0">
              <a:off x="0" y="0"/>
              <a:ext cx="9165717" cy="7395972"/>
            </a:xfrm>
            <a:custGeom>
              <a:avLst/>
              <a:gdLst/>
              <a:ahLst/>
              <a:cxnLst/>
              <a:rect r="r" b="b" t="t" l="l"/>
              <a:pathLst>
                <a:path h="7395972" w="9165717">
                  <a:moveTo>
                    <a:pt x="0" y="0"/>
                  </a:moveTo>
                  <a:lnTo>
                    <a:pt x="9165717" y="0"/>
                  </a:lnTo>
                  <a:lnTo>
                    <a:pt x="9165717" y="7395972"/>
                  </a:lnTo>
                  <a:lnTo>
                    <a:pt x="0" y="7395972"/>
                  </a:lnTo>
                  <a:lnTo>
                    <a:pt x="0" y="0"/>
                  </a:lnTo>
                  <a:close/>
                </a:path>
              </a:pathLst>
            </a:custGeom>
            <a:blipFill>
              <a:blip r:embed="rId2"/>
              <a:stretch>
                <a:fillRect l="0" t="0" r="0" b="0"/>
              </a:stretch>
            </a:blipFill>
          </p:spPr>
        </p:sp>
      </p:grpSp>
      <p:grpSp>
        <p:nvGrpSpPr>
          <p:cNvPr name="Group 4" id="4"/>
          <p:cNvGrpSpPr/>
          <p:nvPr/>
        </p:nvGrpSpPr>
        <p:grpSpPr>
          <a:xfrm rot="0">
            <a:off x="14236879" y="2189075"/>
            <a:ext cx="4051078" cy="5293328"/>
            <a:chOff x="0" y="0"/>
            <a:chExt cx="5401437" cy="7057771"/>
          </a:xfrm>
        </p:grpSpPr>
        <p:sp>
          <p:nvSpPr>
            <p:cNvPr name="Freeform 5" id="5"/>
            <p:cNvSpPr/>
            <p:nvPr/>
          </p:nvSpPr>
          <p:spPr>
            <a:xfrm flipH="false" flipV="false" rot="0">
              <a:off x="0" y="0"/>
              <a:ext cx="5401437" cy="7057771"/>
            </a:xfrm>
            <a:custGeom>
              <a:avLst/>
              <a:gdLst/>
              <a:ahLst/>
              <a:cxnLst/>
              <a:rect r="r" b="b" t="t" l="l"/>
              <a:pathLst>
                <a:path h="7057771" w="5401437">
                  <a:moveTo>
                    <a:pt x="0" y="0"/>
                  </a:moveTo>
                  <a:lnTo>
                    <a:pt x="5401437" y="0"/>
                  </a:lnTo>
                  <a:lnTo>
                    <a:pt x="5401437" y="7057771"/>
                  </a:lnTo>
                  <a:lnTo>
                    <a:pt x="0" y="7057771"/>
                  </a:lnTo>
                  <a:lnTo>
                    <a:pt x="0" y="0"/>
                  </a:lnTo>
                  <a:close/>
                </a:path>
              </a:pathLst>
            </a:custGeom>
            <a:blipFill>
              <a:blip r:embed="rId3">
                <a:alphaModFix amt="81000"/>
              </a:blip>
              <a:stretch>
                <a:fillRect l="0" t="0" r="0" b="0"/>
              </a:stretch>
            </a:blipFill>
          </p:spPr>
        </p:sp>
      </p:grpSp>
      <p:grpSp>
        <p:nvGrpSpPr>
          <p:cNvPr name="Group 6" id="6"/>
          <p:cNvGrpSpPr/>
          <p:nvPr/>
        </p:nvGrpSpPr>
        <p:grpSpPr>
          <a:xfrm rot="0">
            <a:off x="6326668" y="86344"/>
            <a:ext cx="4825555" cy="10287000"/>
            <a:chOff x="0" y="0"/>
            <a:chExt cx="6434074" cy="13716000"/>
          </a:xfrm>
        </p:grpSpPr>
        <p:sp>
          <p:nvSpPr>
            <p:cNvPr name="Freeform 7" id="7"/>
            <p:cNvSpPr/>
            <p:nvPr/>
          </p:nvSpPr>
          <p:spPr>
            <a:xfrm flipH="false" flipV="false" rot="0">
              <a:off x="0" y="0"/>
              <a:ext cx="6434074" cy="13716000"/>
            </a:xfrm>
            <a:custGeom>
              <a:avLst/>
              <a:gdLst/>
              <a:ahLst/>
              <a:cxnLst/>
              <a:rect r="r" b="b" t="t" l="l"/>
              <a:pathLst>
                <a:path h="13716000" w="6434074">
                  <a:moveTo>
                    <a:pt x="0" y="0"/>
                  </a:moveTo>
                  <a:lnTo>
                    <a:pt x="6434074" y="0"/>
                  </a:lnTo>
                  <a:lnTo>
                    <a:pt x="6434074" y="13716000"/>
                  </a:lnTo>
                  <a:lnTo>
                    <a:pt x="0" y="13716000"/>
                  </a:lnTo>
                  <a:lnTo>
                    <a:pt x="0" y="0"/>
                  </a:lnTo>
                  <a:close/>
                </a:path>
              </a:pathLst>
            </a:custGeom>
            <a:blipFill>
              <a:blip r:embed="rId4">
                <a:alphaModFix amt="39000"/>
              </a:blip>
              <a:stretch>
                <a:fillRect l="-64" t="0" r="-64" b="0"/>
              </a:stretch>
            </a:blipFill>
          </p:spPr>
        </p:sp>
      </p:grpSp>
      <p:sp>
        <p:nvSpPr>
          <p:cNvPr name="TextBox 8" id="8"/>
          <p:cNvSpPr txBox="true"/>
          <p:nvPr/>
        </p:nvSpPr>
        <p:spPr>
          <a:xfrm rot="0">
            <a:off x="811459" y="111229"/>
            <a:ext cx="16665083" cy="5032271"/>
          </a:xfrm>
          <a:prstGeom prst="rect">
            <a:avLst/>
          </a:prstGeom>
        </p:spPr>
        <p:txBody>
          <a:bodyPr anchor="t" rtlCol="false" tIns="0" lIns="0" bIns="0" rIns="0">
            <a:spAutoFit/>
          </a:bodyPr>
          <a:lstStyle/>
          <a:p>
            <a:pPr algn="ctr">
              <a:lnSpc>
                <a:spcPts val="12951"/>
              </a:lnSpc>
            </a:pPr>
            <a:r>
              <a:rPr lang="en-US" sz="9250" b="true">
                <a:solidFill>
                  <a:srgbClr val="FFFFFF"/>
                </a:solidFill>
                <a:latin typeface="Times New Roman Bold"/>
                <a:ea typeface="Times New Roman Bold"/>
                <a:cs typeface="Times New Roman Bold"/>
                <a:sym typeface="Times New Roman Bold"/>
              </a:rPr>
              <a:t>Plant Disease Detection and Remedy Suggestion for Home Based Farming </a:t>
            </a:r>
          </a:p>
        </p:txBody>
      </p:sp>
      <p:sp>
        <p:nvSpPr>
          <p:cNvPr name="TextBox 9" id="9"/>
          <p:cNvSpPr txBox="true"/>
          <p:nvPr/>
        </p:nvSpPr>
        <p:spPr>
          <a:xfrm rot="0">
            <a:off x="0" y="6540585"/>
            <a:ext cx="7816262" cy="3224968"/>
          </a:xfrm>
          <a:prstGeom prst="rect">
            <a:avLst/>
          </a:prstGeom>
        </p:spPr>
        <p:txBody>
          <a:bodyPr anchor="t" rtlCol="false" tIns="0" lIns="0" bIns="0" rIns="0">
            <a:spAutoFit/>
          </a:bodyPr>
          <a:lstStyle/>
          <a:p>
            <a:pPr algn="ctr">
              <a:lnSpc>
                <a:spcPts val="4248"/>
              </a:lnSpc>
            </a:pPr>
            <a:r>
              <a:rPr lang="en-US" sz="3546" b="true">
                <a:solidFill>
                  <a:srgbClr val="FFFFFF"/>
                </a:solidFill>
                <a:latin typeface="Garamond Bold"/>
                <a:ea typeface="Garamond Bold"/>
                <a:cs typeface="Garamond Bold"/>
                <a:sym typeface="Garamond Bold"/>
              </a:rPr>
              <a:t>Guided By </a:t>
            </a:r>
          </a:p>
          <a:p>
            <a:pPr algn="ctr">
              <a:lnSpc>
                <a:spcPts val="4251"/>
              </a:lnSpc>
            </a:pPr>
            <a:r>
              <a:rPr lang="en-US" sz="3546" b="true">
                <a:solidFill>
                  <a:srgbClr val="FFFFFF"/>
                </a:solidFill>
                <a:latin typeface="Garamond Bold"/>
                <a:ea typeface="Garamond Bold"/>
                <a:cs typeface="Garamond Bold"/>
                <a:sym typeface="Garamond Bold"/>
              </a:rPr>
              <a:t>Ms.K.Deekshana M.Sc,</a:t>
            </a:r>
          </a:p>
          <a:p>
            <a:pPr algn="ctr">
              <a:lnSpc>
                <a:spcPts val="4251"/>
              </a:lnSpc>
            </a:pPr>
            <a:r>
              <a:rPr lang="en-US" sz="3546" b="true">
                <a:solidFill>
                  <a:srgbClr val="FFFFFF"/>
                </a:solidFill>
                <a:latin typeface="Garamond Bold"/>
                <a:ea typeface="Garamond Bold"/>
                <a:cs typeface="Garamond Bold"/>
                <a:sym typeface="Garamond Bold"/>
              </a:rPr>
              <a:t> Assistant Professor </a:t>
            </a:r>
          </a:p>
          <a:p>
            <a:pPr algn="ctr">
              <a:lnSpc>
                <a:spcPts val="4251"/>
              </a:lnSpc>
            </a:pPr>
            <a:r>
              <a:rPr lang="en-US" sz="3546" b="true">
                <a:solidFill>
                  <a:srgbClr val="FFFFFF"/>
                </a:solidFill>
                <a:latin typeface="Garamond Bold"/>
                <a:ea typeface="Garamond Bold"/>
                <a:cs typeface="Garamond Bold"/>
                <a:sym typeface="Garamond Bold"/>
              </a:rPr>
              <a:t>Department of Computer Science </a:t>
            </a:r>
          </a:p>
          <a:p>
            <a:pPr algn="ctr">
              <a:lnSpc>
                <a:spcPts val="4251"/>
              </a:lnSpc>
            </a:pPr>
            <a:r>
              <a:rPr lang="en-US" sz="3546" b="true">
                <a:solidFill>
                  <a:srgbClr val="FFFFFF"/>
                </a:solidFill>
                <a:latin typeface="Garamond Bold"/>
                <a:ea typeface="Garamond Bold"/>
                <a:cs typeface="Garamond Bold"/>
                <a:sym typeface="Garamond Bold"/>
              </a:rPr>
              <a:t>Kongunadu Arts and Science College (Autonomous)</a:t>
            </a:r>
          </a:p>
        </p:txBody>
      </p:sp>
      <p:sp>
        <p:nvSpPr>
          <p:cNvPr name="TextBox 10" id="10"/>
          <p:cNvSpPr txBox="true"/>
          <p:nvPr/>
        </p:nvSpPr>
        <p:spPr>
          <a:xfrm rot="0">
            <a:off x="9577425" y="7088228"/>
            <a:ext cx="10319182" cy="2677324"/>
          </a:xfrm>
          <a:prstGeom prst="rect">
            <a:avLst/>
          </a:prstGeom>
        </p:spPr>
        <p:txBody>
          <a:bodyPr anchor="t" rtlCol="false" tIns="0" lIns="0" bIns="0" rIns="0">
            <a:spAutoFit/>
          </a:bodyPr>
          <a:lstStyle/>
          <a:p>
            <a:pPr algn="ctr">
              <a:lnSpc>
                <a:spcPts val="4222"/>
              </a:lnSpc>
            </a:pPr>
            <a:r>
              <a:rPr lang="en-US" sz="3524" b="true">
                <a:solidFill>
                  <a:srgbClr val="FFFFFF"/>
                </a:solidFill>
                <a:latin typeface="Garamond Bold"/>
                <a:ea typeface="Garamond Bold"/>
                <a:cs typeface="Garamond Bold"/>
                <a:sym typeface="Garamond Bold"/>
              </a:rPr>
              <a:t>Presented By</a:t>
            </a:r>
          </a:p>
          <a:p>
            <a:pPr algn="ctr">
              <a:lnSpc>
                <a:spcPts val="4222"/>
              </a:lnSpc>
            </a:pPr>
            <a:r>
              <a:rPr lang="en-US" sz="3524" b="true">
                <a:solidFill>
                  <a:srgbClr val="FFFFFF"/>
                </a:solidFill>
                <a:latin typeface="Garamond Bold"/>
                <a:ea typeface="Garamond Bold"/>
                <a:cs typeface="Garamond Bold"/>
                <a:sym typeface="Garamond Bold"/>
              </a:rPr>
              <a:t>Mohammed Arshad Jawahir</a:t>
            </a:r>
          </a:p>
          <a:p>
            <a:pPr algn="ctr">
              <a:lnSpc>
                <a:spcPts val="4222"/>
              </a:lnSpc>
            </a:pPr>
            <a:r>
              <a:rPr lang="en-US" sz="3524" b="true">
                <a:solidFill>
                  <a:srgbClr val="FFFFFF"/>
                </a:solidFill>
                <a:latin typeface="Garamond Bold"/>
                <a:ea typeface="Garamond Bold"/>
                <a:cs typeface="Garamond Bold"/>
                <a:sym typeface="Garamond Bold"/>
              </a:rPr>
              <a:t>(221cs019)</a:t>
            </a:r>
          </a:p>
          <a:p>
            <a:pPr algn="ctr">
              <a:lnSpc>
                <a:spcPts val="4222"/>
              </a:lnSpc>
            </a:pPr>
            <a:r>
              <a:rPr lang="en-US" sz="3524" b="true">
                <a:solidFill>
                  <a:srgbClr val="FFFFFF"/>
                </a:solidFill>
                <a:latin typeface="Garamond Bold"/>
                <a:ea typeface="Garamond Bold"/>
                <a:cs typeface="Garamond Bold"/>
                <a:sym typeface="Garamond Bold"/>
              </a:rPr>
              <a:t>Sakthi Vignesh (221cs033)</a:t>
            </a:r>
          </a:p>
          <a:p>
            <a:pPr algn="ctr">
              <a:lnSpc>
                <a:spcPts val="4222"/>
              </a:lnSpc>
            </a:pPr>
            <a:r>
              <a:rPr lang="en-US" sz="3524" b="true">
                <a:solidFill>
                  <a:srgbClr val="FFFFFF"/>
                </a:solidFill>
                <a:latin typeface="Garamond Bold"/>
                <a:ea typeface="Garamond Bold"/>
                <a:cs typeface="Garamond Bold"/>
                <a:sym typeface="Garamond Bold"/>
              </a:rPr>
              <a:t>3rd B.sc Computer Science </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00060" y="2067067"/>
            <a:ext cx="16887879" cy="7903866"/>
          </a:xfrm>
          <a:prstGeom prst="rect">
            <a:avLst/>
          </a:prstGeom>
        </p:spPr>
        <p:txBody>
          <a:bodyPr anchor="t" rtlCol="false" tIns="0" lIns="0" bIns="0" rIns="0">
            <a:spAutoFit/>
          </a:bodyPr>
          <a:lstStyle/>
          <a:p>
            <a:pPr algn="l" marL="744674" indent="-372337" lvl="1">
              <a:lnSpc>
                <a:spcPts val="4828"/>
              </a:lnSpc>
              <a:buFont typeface="Arial"/>
              <a:buChar char="•"/>
            </a:pPr>
            <a:r>
              <a:rPr lang="en-US" b="true" sz="3449">
                <a:solidFill>
                  <a:srgbClr val="FFFFFF"/>
                </a:solidFill>
                <a:latin typeface="Canva Sans Bold"/>
                <a:ea typeface="Canva Sans Bold"/>
                <a:cs typeface="Canva Sans Bold"/>
                <a:sym typeface="Canva Sans Bold"/>
              </a:rPr>
              <a:t>ResNe</a:t>
            </a:r>
            <a:r>
              <a:rPr lang="en-US" b="true" sz="3449">
                <a:solidFill>
                  <a:srgbClr val="FFFFFF"/>
                </a:solidFill>
                <a:latin typeface="Canva Sans Bold"/>
                <a:ea typeface="Canva Sans Bold"/>
                <a:cs typeface="Canva Sans Bold"/>
                <a:sym typeface="Canva Sans Bold"/>
              </a:rPr>
              <a:t>t-50 is a 50-layer deep Convolutional Neural Network (CNN) introduced by Microsoft Research in 2015.</a:t>
            </a:r>
          </a:p>
          <a:p>
            <a:pPr algn="l">
              <a:lnSpc>
                <a:spcPts val="4828"/>
              </a:lnSpc>
            </a:pPr>
          </a:p>
          <a:p>
            <a:pPr algn="l" marL="744674" indent="-372337" lvl="1">
              <a:lnSpc>
                <a:spcPts val="4828"/>
              </a:lnSpc>
              <a:buFont typeface="Arial"/>
              <a:buChar char="•"/>
            </a:pPr>
            <a:r>
              <a:rPr lang="en-US" b="true" sz="3449">
                <a:solidFill>
                  <a:srgbClr val="FFFFFF"/>
                </a:solidFill>
                <a:latin typeface="Canva Sans Bold"/>
                <a:ea typeface="Canva Sans Bold"/>
                <a:cs typeface="Canva Sans Bold"/>
                <a:sym typeface="Canva Sans Bold"/>
              </a:rPr>
              <a:t>Builds on CNNs by using residual learning with skip connections to solve training challenges in deep networks.</a:t>
            </a:r>
          </a:p>
          <a:p>
            <a:pPr algn="l">
              <a:lnSpc>
                <a:spcPts val="4828"/>
              </a:lnSpc>
            </a:pPr>
          </a:p>
          <a:p>
            <a:pPr algn="l" marL="744674" indent="-372337" lvl="1">
              <a:lnSpc>
                <a:spcPts val="4828"/>
              </a:lnSpc>
              <a:buFont typeface="Arial"/>
              <a:buChar char="•"/>
            </a:pPr>
            <a:r>
              <a:rPr lang="en-US" b="true" sz="3449">
                <a:solidFill>
                  <a:srgbClr val="FFFFFF"/>
                </a:solidFill>
                <a:latin typeface="Canva Sans Bold"/>
                <a:ea typeface="Canva Sans Bold"/>
                <a:cs typeface="Canva Sans Bold"/>
                <a:sym typeface="Canva Sans Bold"/>
              </a:rPr>
              <a:t>Offer</a:t>
            </a:r>
            <a:r>
              <a:rPr lang="en-US" b="true" sz="3449">
                <a:solidFill>
                  <a:srgbClr val="FFFFFF"/>
                </a:solidFill>
                <a:latin typeface="Canva Sans Bold"/>
                <a:ea typeface="Canva Sans Bold"/>
                <a:cs typeface="Canva Sans Bold"/>
                <a:sym typeface="Canva Sans Bold"/>
              </a:rPr>
              <a:t>s high accuracy (5.25% top-5 error on ImageNet) and automatically extracts features like texture and color.</a:t>
            </a:r>
          </a:p>
          <a:p>
            <a:pPr algn="l">
              <a:lnSpc>
                <a:spcPts val="4828"/>
              </a:lnSpc>
            </a:pPr>
          </a:p>
          <a:p>
            <a:pPr algn="l" marL="744674" indent="-372337" lvl="1">
              <a:lnSpc>
                <a:spcPts val="4828"/>
              </a:lnSpc>
              <a:buFont typeface="Arial"/>
              <a:buChar char="•"/>
            </a:pPr>
            <a:r>
              <a:rPr lang="en-US" b="true" sz="3449">
                <a:solidFill>
                  <a:srgbClr val="FFFFFF"/>
                </a:solidFill>
                <a:latin typeface="Canva Sans Bold"/>
                <a:ea typeface="Canva Sans Bold"/>
                <a:cs typeface="Canva Sans Bold"/>
                <a:sym typeface="Canva Sans Bold"/>
              </a:rPr>
              <a:t>ResNet-50 is a 50-layer deep CNN that uses skip connections to improve training and achieve high accuracy for tasks like plant disease detection.</a:t>
            </a:r>
          </a:p>
          <a:p>
            <a:pPr algn="l">
              <a:lnSpc>
                <a:spcPts val="4828"/>
              </a:lnSpc>
            </a:pPr>
          </a:p>
          <a:p>
            <a:pPr algn="l">
              <a:lnSpc>
                <a:spcPts val="4828"/>
              </a:lnSpc>
            </a:pPr>
          </a:p>
        </p:txBody>
      </p:sp>
      <p:sp>
        <p:nvSpPr>
          <p:cNvPr name="TextBox 3" id="3"/>
          <p:cNvSpPr txBox="true"/>
          <p:nvPr/>
        </p:nvSpPr>
        <p:spPr>
          <a:xfrm rot="0">
            <a:off x="7057759" y="752482"/>
            <a:ext cx="3116659" cy="795007"/>
          </a:xfrm>
          <a:prstGeom prst="rect">
            <a:avLst/>
          </a:prstGeom>
        </p:spPr>
        <p:txBody>
          <a:bodyPr anchor="t" rtlCol="false" tIns="0" lIns="0" bIns="0" rIns="0">
            <a:spAutoFit/>
          </a:bodyPr>
          <a:lstStyle/>
          <a:p>
            <a:pPr algn="ctr">
              <a:lnSpc>
                <a:spcPts val="6580"/>
              </a:lnSpc>
            </a:pPr>
            <a:r>
              <a:rPr lang="en-US" sz="4700" b="true">
                <a:solidFill>
                  <a:srgbClr val="FFFFFF"/>
                </a:solidFill>
                <a:latin typeface="Canva Sans Bold"/>
                <a:ea typeface="Canva Sans Bold"/>
                <a:cs typeface="Canva Sans Bold"/>
                <a:sym typeface="Canva Sans Bold"/>
              </a:rPr>
              <a:t>ResNet-50</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83793" y="1245739"/>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sp>
        <p:nvSpPr>
          <p:cNvPr name="TextBox 5" id="5"/>
          <p:cNvSpPr txBox="true"/>
          <p:nvPr/>
        </p:nvSpPr>
        <p:spPr>
          <a:xfrm rot="0">
            <a:off x="4170924" y="-239854"/>
            <a:ext cx="9850902" cy="1453338"/>
          </a:xfrm>
          <a:prstGeom prst="rect">
            <a:avLst/>
          </a:prstGeom>
        </p:spPr>
        <p:txBody>
          <a:bodyPr anchor="t" rtlCol="false" tIns="0" lIns="0" bIns="0" rIns="0">
            <a:spAutoFit/>
          </a:bodyPr>
          <a:lstStyle/>
          <a:p>
            <a:pPr algn="ctr">
              <a:lnSpc>
                <a:spcPts val="10686"/>
              </a:lnSpc>
            </a:pPr>
            <a:r>
              <a:rPr lang="en-US" sz="7634" b="true">
                <a:solidFill>
                  <a:srgbClr val="FFFFFF"/>
                </a:solidFill>
                <a:latin typeface="Times New Roman Bold"/>
                <a:ea typeface="Times New Roman Bold"/>
                <a:cs typeface="Times New Roman Bold"/>
                <a:sym typeface="Times New Roman Bold"/>
              </a:rPr>
              <a:t>Data flow diagram</a:t>
            </a:r>
          </a:p>
        </p:txBody>
      </p:sp>
      <p:grpSp>
        <p:nvGrpSpPr>
          <p:cNvPr name="Group 6" id="6"/>
          <p:cNvGrpSpPr/>
          <p:nvPr/>
        </p:nvGrpSpPr>
        <p:grpSpPr>
          <a:xfrm rot="0">
            <a:off x="14021826" y="1245739"/>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grpSp>
        <p:nvGrpSpPr>
          <p:cNvPr name="Group 9" id="9"/>
          <p:cNvGrpSpPr/>
          <p:nvPr/>
        </p:nvGrpSpPr>
        <p:grpSpPr>
          <a:xfrm rot="0">
            <a:off x="9950424" y="1245739"/>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grpSp>
        <p:nvGrpSpPr>
          <p:cNvPr name="Group 12" id="12"/>
          <p:cNvGrpSpPr/>
          <p:nvPr/>
        </p:nvGrpSpPr>
        <p:grpSpPr>
          <a:xfrm rot="0">
            <a:off x="5616549" y="1245739"/>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sp>
        <p:nvSpPr>
          <p:cNvPr name="TextBox 15" id="15"/>
          <p:cNvSpPr txBox="true"/>
          <p:nvPr/>
        </p:nvSpPr>
        <p:spPr>
          <a:xfrm rot="0">
            <a:off x="1376244" y="1899840"/>
            <a:ext cx="2901200" cy="1720748"/>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User uploads plant leaf image</a:t>
            </a:r>
          </a:p>
        </p:txBody>
      </p:sp>
      <p:sp>
        <p:nvSpPr>
          <p:cNvPr name="TextBox 16" id="16"/>
          <p:cNvSpPr txBox="true"/>
          <p:nvPr/>
        </p:nvSpPr>
        <p:spPr>
          <a:xfrm rot="0">
            <a:off x="5709000" y="1899840"/>
            <a:ext cx="2901200" cy="1720748"/>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Image preprocess </a:t>
            </a:r>
          </a:p>
          <a:p>
            <a:pPr algn="ctr">
              <a:lnSpc>
                <a:spcPts val="4588"/>
              </a:lnSpc>
            </a:pPr>
            <a:r>
              <a:rPr lang="en-US" sz="3277" b="true">
                <a:solidFill>
                  <a:srgbClr val="FFFFFF"/>
                </a:solidFill>
                <a:latin typeface="Canva Sans Bold"/>
                <a:ea typeface="Canva Sans Bold"/>
                <a:cs typeface="Canva Sans Bold"/>
                <a:sym typeface="Canva Sans Bold"/>
              </a:rPr>
              <a:t>(Resize)</a:t>
            </a:r>
          </a:p>
        </p:txBody>
      </p:sp>
      <p:sp>
        <p:nvSpPr>
          <p:cNvPr name="TextBox 17" id="17"/>
          <p:cNvSpPr txBox="true"/>
          <p:nvPr/>
        </p:nvSpPr>
        <p:spPr>
          <a:xfrm rot="0">
            <a:off x="10042875" y="1899840"/>
            <a:ext cx="2901200" cy="1720748"/>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Model Prediction</a:t>
            </a:r>
          </a:p>
          <a:p>
            <a:pPr algn="ctr">
              <a:lnSpc>
                <a:spcPts val="4588"/>
              </a:lnSpc>
            </a:pPr>
            <a:r>
              <a:rPr lang="en-US" sz="3277" b="true">
                <a:solidFill>
                  <a:srgbClr val="FFFFFF"/>
                </a:solidFill>
                <a:latin typeface="Canva Sans Bold"/>
                <a:ea typeface="Canva Sans Bold"/>
                <a:cs typeface="Canva Sans Bold"/>
                <a:sym typeface="Canva Sans Bold"/>
              </a:rPr>
              <a:t>(ResNet50</a:t>
            </a:r>
          </a:p>
        </p:txBody>
      </p:sp>
      <p:sp>
        <p:nvSpPr>
          <p:cNvPr name="TextBox 18" id="18"/>
          <p:cNvSpPr txBox="true"/>
          <p:nvPr/>
        </p:nvSpPr>
        <p:spPr>
          <a:xfrm rot="0">
            <a:off x="14114276" y="2190979"/>
            <a:ext cx="2901200" cy="1138469"/>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Confidence Score</a:t>
            </a:r>
          </a:p>
        </p:txBody>
      </p:sp>
      <p:grpSp>
        <p:nvGrpSpPr>
          <p:cNvPr name="Group 19" id="19"/>
          <p:cNvGrpSpPr/>
          <p:nvPr/>
        </p:nvGrpSpPr>
        <p:grpSpPr>
          <a:xfrm rot="0">
            <a:off x="14021826" y="6172200"/>
            <a:ext cx="3086100" cy="30861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21" id="21"/>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sp>
        <p:nvSpPr>
          <p:cNvPr name="TextBox 22" id="22"/>
          <p:cNvSpPr txBox="true"/>
          <p:nvPr/>
        </p:nvSpPr>
        <p:spPr>
          <a:xfrm rot="0">
            <a:off x="14114276" y="7117441"/>
            <a:ext cx="2901200" cy="1138469"/>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Disease </a:t>
            </a:r>
          </a:p>
          <a:p>
            <a:pPr algn="ctr">
              <a:lnSpc>
                <a:spcPts val="4588"/>
              </a:lnSpc>
            </a:pPr>
            <a:r>
              <a:rPr lang="en-US" sz="3277" b="true">
                <a:solidFill>
                  <a:srgbClr val="FFFFFF"/>
                </a:solidFill>
                <a:latin typeface="Canva Sans Bold"/>
                <a:ea typeface="Canva Sans Bold"/>
                <a:cs typeface="Canva Sans Bold"/>
                <a:sym typeface="Canva Sans Bold"/>
              </a:rPr>
              <a:t>Class</a:t>
            </a:r>
          </a:p>
        </p:txBody>
      </p:sp>
      <p:grpSp>
        <p:nvGrpSpPr>
          <p:cNvPr name="Group 23" id="23"/>
          <p:cNvGrpSpPr/>
          <p:nvPr/>
        </p:nvGrpSpPr>
        <p:grpSpPr>
          <a:xfrm rot="0">
            <a:off x="7553325" y="6172200"/>
            <a:ext cx="3086100" cy="30861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25" id="25"/>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sp>
        <p:nvSpPr>
          <p:cNvPr name="TextBox 26" id="26"/>
          <p:cNvSpPr txBox="true"/>
          <p:nvPr/>
        </p:nvSpPr>
        <p:spPr>
          <a:xfrm rot="0">
            <a:off x="7681276" y="6535161"/>
            <a:ext cx="2901200" cy="2303027"/>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Fetch Remedy from data dictionary</a:t>
            </a:r>
          </a:p>
        </p:txBody>
      </p:sp>
      <p:grpSp>
        <p:nvGrpSpPr>
          <p:cNvPr name="Group 27" id="27"/>
          <p:cNvGrpSpPr/>
          <p:nvPr/>
        </p:nvGrpSpPr>
        <p:grpSpPr>
          <a:xfrm rot="0">
            <a:off x="2627874" y="6172200"/>
            <a:ext cx="3086100" cy="30861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32323"/>
            </a:solidFill>
          </p:spPr>
        </p:sp>
        <p:sp>
          <p:nvSpPr>
            <p:cNvPr name="TextBox 29" id="29"/>
            <p:cNvSpPr txBox="true"/>
            <p:nvPr/>
          </p:nvSpPr>
          <p:spPr>
            <a:xfrm>
              <a:off x="0" y="-28575"/>
              <a:ext cx="812800" cy="841375"/>
            </a:xfrm>
            <a:prstGeom prst="rect">
              <a:avLst/>
            </a:prstGeom>
          </p:spPr>
          <p:txBody>
            <a:bodyPr anchor="ctr" rtlCol="false" tIns="50800" lIns="50800" bIns="50800" rIns="50800"/>
            <a:lstStyle/>
            <a:p>
              <a:pPr algn="ctr">
                <a:lnSpc>
                  <a:spcPts val="2574"/>
                </a:lnSpc>
              </a:pPr>
            </a:p>
          </p:txBody>
        </p:sp>
      </p:grpSp>
      <p:sp>
        <p:nvSpPr>
          <p:cNvPr name="TextBox 30" id="30"/>
          <p:cNvSpPr txBox="true"/>
          <p:nvPr/>
        </p:nvSpPr>
        <p:spPr>
          <a:xfrm rot="0">
            <a:off x="2715350" y="6535161"/>
            <a:ext cx="2901200" cy="2303027"/>
          </a:xfrm>
          <a:prstGeom prst="rect">
            <a:avLst/>
          </a:prstGeom>
        </p:spPr>
        <p:txBody>
          <a:bodyPr anchor="t" rtlCol="false" tIns="0" lIns="0" bIns="0" rIns="0">
            <a:spAutoFit/>
          </a:bodyPr>
          <a:lstStyle/>
          <a:p>
            <a:pPr algn="ctr">
              <a:lnSpc>
                <a:spcPts val="4588"/>
              </a:lnSpc>
            </a:pPr>
            <a:r>
              <a:rPr lang="en-US" sz="3277" b="true">
                <a:solidFill>
                  <a:srgbClr val="FFFFFF"/>
                </a:solidFill>
                <a:latin typeface="Canva Sans Bold"/>
                <a:ea typeface="Canva Sans Bold"/>
                <a:cs typeface="Canva Sans Bold"/>
                <a:sym typeface="Canva Sans Bold"/>
              </a:rPr>
              <a:t>Display Results (Disease,</a:t>
            </a:r>
          </a:p>
          <a:p>
            <a:pPr algn="ctr">
              <a:lnSpc>
                <a:spcPts val="4588"/>
              </a:lnSpc>
            </a:pPr>
            <a:r>
              <a:rPr lang="en-US" sz="3277" b="true">
                <a:solidFill>
                  <a:srgbClr val="FFFFFF"/>
                </a:solidFill>
                <a:latin typeface="Canva Sans Bold"/>
                <a:ea typeface="Canva Sans Bold"/>
                <a:cs typeface="Canva Sans Bold"/>
                <a:sym typeface="Canva Sans Bold"/>
              </a:rPr>
              <a:t>Remedies)</a:t>
            </a:r>
          </a:p>
        </p:txBody>
      </p:sp>
      <p:sp>
        <p:nvSpPr>
          <p:cNvPr name="AutoShape 31" id="31"/>
          <p:cNvSpPr/>
          <p:nvPr/>
        </p:nvSpPr>
        <p:spPr>
          <a:xfrm>
            <a:off x="4544899" y="2788789"/>
            <a:ext cx="896646" cy="0"/>
          </a:xfrm>
          <a:prstGeom prst="line">
            <a:avLst/>
          </a:prstGeom>
          <a:ln cap="flat" w="95250">
            <a:solidFill>
              <a:srgbClr val="FFFFFF"/>
            </a:solidFill>
            <a:prstDash val="solid"/>
            <a:headEnd type="none" len="sm" w="sm"/>
            <a:tailEnd type="triangle" len="med" w="lg"/>
          </a:ln>
        </p:spPr>
      </p:sp>
      <p:sp>
        <p:nvSpPr>
          <p:cNvPr name="AutoShape 32" id="32"/>
          <p:cNvSpPr/>
          <p:nvPr/>
        </p:nvSpPr>
        <p:spPr>
          <a:xfrm>
            <a:off x="15517251" y="4803696"/>
            <a:ext cx="0" cy="896646"/>
          </a:xfrm>
          <a:prstGeom prst="line">
            <a:avLst/>
          </a:prstGeom>
          <a:ln cap="flat" w="95250">
            <a:solidFill>
              <a:srgbClr val="FFFFFF"/>
            </a:solidFill>
            <a:prstDash val="solid"/>
            <a:headEnd type="none" len="sm" w="sm"/>
            <a:tailEnd type="triangle" len="med" w="lg"/>
          </a:ln>
        </p:spPr>
      </p:sp>
      <p:sp>
        <p:nvSpPr>
          <p:cNvPr name="AutoShape 33" id="33"/>
          <p:cNvSpPr/>
          <p:nvPr/>
        </p:nvSpPr>
        <p:spPr>
          <a:xfrm>
            <a:off x="13080852" y="2893564"/>
            <a:ext cx="896646" cy="0"/>
          </a:xfrm>
          <a:prstGeom prst="line">
            <a:avLst/>
          </a:prstGeom>
          <a:ln cap="flat" w="95250">
            <a:solidFill>
              <a:srgbClr val="FFFFFF"/>
            </a:solidFill>
            <a:prstDash val="solid"/>
            <a:headEnd type="none" len="sm" w="sm"/>
            <a:tailEnd type="triangle" len="med" w="lg"/>
          </a:ln>
        </p:spPr>
      </p:sp>
      <p:sp>
        <p:nvSpPr>
          <p:cNvPr name="AutoShape 34" id="34"/>
          <p:cNvSpPr/>
          <p:nvPr/>
        </p:nvSpPr>
        <p:spPr>
          <a:xfrm>
            <a:off x="8868689" y="2941189"/>
            <a:ext cx="896646" cy="0"/>
          </a:xfrm>
          <a:prstGeom prst="line">
            <a:avLst/>
          </a:prstGeom>
          <a:ln cap="flat" w="95250">
            <a:solidFill>
              <a:srgbClr val="FFFFFF"/>
            </a:solidFill>
            <a:prstDash val="solid"/>
            <a:headEnd type="none" len="sm" w="sm"/>
            <a:tailEnd type="triangle" len="med" w="lg"/>
          </a:ln>
        </p:spPr>
      </p:sp>
      <p:sp>
        <p:nvSpPr>
          <p:cNvPr name="AutoShape 35" id="35"/>
          <p:cNvSpPr/>
          <p:nvPr/>
        </p:nvSpPr>
        <p:spPr>
          <a:xfrm>
            <a:off x="11493117" y="7691438"/>
            <a:ext cx="1588092" cy="0"/>
          </a:xfrm>
          <a:prstGeom prst="line">
            <a:avLst/>
          </a:prstGeom>
          <a:ln cap="flat" w="95250">
            <a:solidFill>
              <a:srgbClr val="FFFFFF"/>
            </a:solidFill>
            <a:prstDash val="solid"/>
            <a:headEnd type="arrow" len="sm" w="med"/>
            <a:tailEnd type="none" len="sm" w="sm"/>
          </a:ln>
        </p:spPr>
      </p:sp>
      <p:sp>
        <p:nvSpPr>
          <p:cNvPr name="AutoShape 36" id="36"/>
          <p:cNvSpPr/>
          <p:nvPr/>
        </p:nvSpPr>
        <p:spPr>
          <a:xfrm>
            <a:off x="5839603" y="7643813"/>
            <a:ext cx="1588092" cy="0"/>
          </a:xfrm>
          <a:prstGeom prst="line">
            <a:avLst/>
          </a:prstGeom>
          <a:ln cap="flat" w="95250">
            <a:solidFill>
              <a:srgbClr val="FFFFFF"/>
            </a:solidFill>
            <a:prstDash val="solid"/>
            <a:headEnd type="arrow" len="sm" w="med"/>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9763" y="1442722"/>
            <a:ext cx="15799537" cy="8221267"/>
          </a:xfrm>
          <a:custGeom>
            <a:avLst/>
            <a:gdLst/>
            <a:ahLst/>
            <a:cxnLst/>
            <a:rect r="r" b="b" t="t" l="l"/>
            <a:pathLst>
              <a:path h="8221267" w="15799537">
                <a:moveTo>
                  <a:pt x="0" y="0"/>
                </a:moveTo>
                <a:lnTo>
                  <a:pt x="15799537" y="0"/>
                </a:lnTo>
                <a:lnTo>
                  <a:pt x="15799537" y="8221267"/>
                </a:lnTo>
                <a:lnTo>
                  <a:pt x="0" y="8221267"/>
                </a:lnTo>
                <a:lnTo>
                  <a:pt x="0" y="0"/>
                </a:lnTo>
                <a:close/>
              </a:path>
            </a:pathLst>
          </a:custGeom>
          <a:blipFill>
            <a:blip r:embed="rId2"/>
            <a:stretch>
              <a:fillRect l="-128" t="0" r="-128" b="-1862"/>
            </a:stretch>
          </a:blipFill>
        </p:spPr>
      </p:sp>
      <p:sp>
        <p:nvSpPr>
          <p:cNvPr name="TextBox 3" id="3"/>
          <p:cNvSpPr txBox="true"/>
          <p:nvPr/>
        </p:nvSpPr>
        <p:spPr>
          <a:xfrm rot="0">
            <a:off x="255336" y="141605"/>
            <a:ext cx="4098429"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Input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7453" y="1660142"/>
            <a:ext cx="15273093" cy="8106365"/>
          </a:xfrm>
          <a:custGeom>
            <a:avLst/>
            <a:gdLst/>
            <a:ahLst/>
            <a:cxnLst/>
            <a:rect r="r" b="b" t="t" l="l"/>
            <a:pathLst>
              <a:path h="8106365" w="15273093">
                <a:moveTo>
                  <a:pt x="0" y="0"/>
                </a:moveTo>
                <a:lnTo>
                  <a:pt x="15273094" y="0"/>
                </a:lnTo>
                <a:lnTo>
                  <a:pt x="15273094" y="8106366"/>
                </a:lnTo>
                <a:lnTo>
                  <a:pt x="0" y="810636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2392" y="1645367"/>
            <a:ext cx="15343216" cy="8087587"/>
          </a:xfrm>
          <a:custGeom>
            <a:avLst/>
            <a:gdLst/>
            <a:ahLst/>
            <a:cxnLst/>
            <a:rect r="r" b="b" t="t" l="l"/>
            <a:pathLst>
              <a:path h="8087587" w="15343216">
                <a:moveTo>
                  <a:pt x="0" y="0"/>
                </a:moveTo>
                <a:lnTo>
                  <a:pt x="15343216" y="0"/>
                </a:lnTo>
                <a:lnTo>
                  <a:pt x="15343216" y="8087586"/>
                </a:lnTo>
                <a:lnTo>
                  <a:pt x="0" y="8087586"/>
                </a:lnTo>
                <a:lnTo>
                  <a:pt x="0" y="0"/>
                </a:lnTo>
                <a:close/>
              </a:path>
            </a:pathLst>
          </a:custGeom>
          <a:blipFill>
            <a:blip r:embed="rId2"/>
            <a:stretch>
              <a:fillRect l="0" t="0" r="0" b="0"/>
            </a:stretch>
          </a:blipFill>
        </p:spPr>
      </p:sp>
      <p:sp>
        <p:nvSpPr>
          <p:cNvPr name="TextBox 3" id="3"/>
          <p:cNvSpPr txBox="true"/>
          <p:nvPr/>
        </p:nvSpPr>
        <p:spPr>
          <a:xfrm rot="0">
            <a:off x="471058" y="141605"/>
            <a:ext cx="466725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Output Design</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597367" y="-86378"/>
            <a:ext cx="11812423" cy="1403561"/>
          </a:xfrm>
          <a:prstGeom prst="rect">
            <a:avLst/>
          </a:prstGeom>
        </p:spPr>
        <p:txBody>
          <a:bodyPr anchor="t" rtlCol="false" tIns="0" lIns="0" bIns="0" rIns="0">
            <a:spAutoFit/>
          </a:bodyPr>
          <a:lstStyle/>
          <a:p>
            <a:pPr algn="ctr">
              <a:lnSpc>
                <a:spcPts val="10298"/>
              </a:lnSpc>
            </a:pPr>
            <a:r>
              <a:rPr lang="en-US" sz="7353" b="true">
                <a:solidFill>
                  <a:srgbClr val="FFFFFF"/>
                </a:solidFill>
                <a:latin typeface="Times New Roman Bold"/>
                <a:ea typeface="Times New Roman Bold"/>
                <a:cs typeface="Times New Roman Bold"/>
                <a:sym typeface="Times New Roman Bold"/>
              </a:rPr>
              <a:t>System specification</a:t>
            </a:r>
          </a:p>
        </p:txBody>
      </p:sp>
      <p:sp>
        <p:nvSpPr>
          <p:cNvPr name="TextBox 3" id="3"/>
          <p:cNvSpPr txBox="true"/>
          <p:nvPr/>
        </p:nvSpPr>
        <p:spPr>
          <a:xfrm rot="0">
            <a:off x="179069" y="1450078"/>
            <a:ext cx="8459976" cy="1025124"/>
          </a:xfrm>
          <a:prstGeom prst="rect">
            <a:avLst/>
          </a:prstGeom>
        </p:spPr>
        <p:txBody>
          <a:bodyPr anchor="t" rtlCol="false" tIns="0" lIns="0" bIns="0" rIns="0">
            <a:spAutoFit/>
          </a:bodyPr>
          <a:lstStyle/>
          <a:p>
            <a:pPr algn="ctr">
              <a:lnSpc>
                <a:spcPts val="7534"/>
              </a:lnSpc>
            </a:pPr>
            <a:r>
              <a:rPr lang="en-US" sz="5379" b="true">
                <a:solidFill>
                  <a:srgbClr val="FFFFFF"/>
                </a:solidFill>
                <a:latin typeface="Times New Roman Bold"/>
                <a:ea typeface="Times New Roman Bold"/>
                <a:cs typeface="Times New Roman Bold"/>
                <a:sym typeface="Times New Roman Bold"/>
              </a:rPr>
              <a:t>Hardware Configuration</a:t>
            </a:r>
          </a:p>
        </p:txBody>
      </p:sp>
      <p:sp>
        <p:nvSpPr>
          <p:cNvPr name="TextBox 4" id="4"/>
          <p:cNvSpPr txBox="true"/>
          <p:nvPr/>
        </p:nvSpPr>
        <p:spPr>
          <a:xfrm rot="0">
            <a:off x="9503578" y="1450078"/>
            <a:ext cx="8459976" cy="1025124"/>
          </a:xfrm>
          <a:prstGeom prst="rect">
            <a:avLst/>
          </a:prstGeom>
        </p:spPr>
        <p:txBody>
          <a:bodyPr anchor="t" rtlCol="false" tIns="0" lIns="0" bIns="0" rIns="0">
            <a:spAutoFit/>
          </a:bodyPr>
          <a:lstStyle/>
          <a:p>
            <a:pPr algn="ctr">
              <a:lnSpc>
                <a:spcPts val="7534"/>
              </a:lnSpc>
            </a:pPr>
            <a:r>
              <a:rPr lang="en-US" sz="5379" b="true">
                <a:solidFill>
                  <a:srgbClr val="FFFFFF"/>
                </a:solidFill>
                <a:latin typeface="Times New Roman Bold"/>
                <a:ea typeface="Times New Roman Bold"/>
                <a:cs typeface="Times New Roman Bold"/>
                <a:sym typeface="Times New Roman Bold"/>
              </a:rPr>
              <a:t>Software Configuration</a:t>
            </a:r>
          </a:p>
        </p:txBody>
      </p:sp>
      <p:sp>
        <p:nvSpPr>
          <p:cNvPr name="TextBox 5" id="5"/>
          <p:cNvSpPr txBox="true"/>
          <p:nvPr/>
        </p:nvSpPr>
        <p:spPr>
          <a:xfrm rot="0">
            <a:off x="689908" y="2662367"/>
            <a:ext cx="7680326" cy="934593"/>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Processor    :Intel core i7</a:t>
            </a:r>
          </a:p>
        </p:txBody>
      </p:sp>
      <p:sp>
        <p:nvSpPr>
          <p:cNvPr name="TextBox 6" id="6"/>
          <p:cNvSpPr txBox="true"/>
          <p:nvPr/>
        </p:nvSpPr>
        <p:spPr>
          <a:xfrm rot="0">
            <a:off x="754615" y="3645388"/>
            <a:ext cx="7308885" cy="916347"/>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Ram            :8GB Ram</a:t>
            </a:r>
          </a:p>
        </p:txBody>
      </p:sp>
      <p:sp>
        <p:nvSpPr>
          <p:cNvPr name="TextBox 7" id="7"/>
          <p:cNvSpPr txBox="true"/>
          <p:nvPr/>
        </p:nvSpPr>
        <p:spPr>
          <a:xfrm rot="0">
            <a:off x="382398" y="4700418"/>
            <a:ext cx="7047174" cy="934593"/>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Storage        :512GB</a:t>
            </a:r>
          </a:p>
        </p:txBody>
      </p:sp>
      <p:sp>
        <p:nvSpPr>
          <p:cNvPr name="TextBox 8" id="8"/>
          <p:cNvSpPr txBox="true"/>
          <p:nvPr/>
        </p:nvSpPr>
        <p:spPr>
          <a:xfrm rot="0">
            <a:off x="382398" y="5701685"/>
            <a:ext cx="9625231" cy="916347"/>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Keyboard     :Standard 102 key</a:t>
            </a:r>
          </a:p>
        </p:txBody>
      </p:sp>
      <p:sp>
        <p:nvSpPr>
          <p:cNvPr name="TextBox 9" id="9"/>
          <p:cNvSpPr txBox="true"/>
          <p:nvPr/>
        </p:nvSpPr>
        <p:spPr>
          <a:xfrm rot="0">
            <a:off x="904958" y="6741857"/>
            <a:ext cx="7008198" cy="934593"/>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Mouse         :3 Buttons</a:t>
            </a:r>
          </a:p>
        </p:txBody>
      </p:sp>
      <p:sp>
        <p:nvSpPr>
          <p:cNvPr name="TextBox 10" id="10"/>
          <p:cNvSpPr txBox="true"/>
          <p:nvPr/>
        </p:nvSpPr>
        <p:spPr>
          <a:xfrm rot="0">
            <a:off x="9503578" y="2579977"/>
            <a:ext cx="8781338" cy="934593"/>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Operating System     :Windows 11</a:t>
            </a:r>
          </a:p>
        </p:txBody>
      </p:sp>
      <p:sp>
        <p:nvSpPr>
          <p:cNvPr name="TextBox 11" id="11"/>
          <p:cNvSpPr txBox="true"/>
          <p:nvPr/>
        </p:nvSpPr>
        <p:spPr>
          <a:xfrm rot="0">
            <a:off x="9230603" y="3562195"/>
            <a:ext cx="8732951" cy="1421155"/>
          </a:xfrm>
          <a:prstGeom prst="rect">
            <a:avLst/>
          </a:prstGeom>
        </p:spPr>
        <p:txBody>
          <a:bodyPr anchor="t" rtlCol="false" tIns="0" lIns="0" bIns="0" rIns="0">
            <a:spAutoFit/>
          </a:bodyPr>
          <a:lstStyle/>
          <a:p>
            <a:pPr algn="ctr">
              <a:lnSpc>
                <a:spcPts val="5665"/>
              </a:lnSpc>
            </a:pPr>
            <a:r>
              <a:rPr lang="en-US" sz="4046" b="true">
                <a:solidFill>
                  <a:srgbClr val="FFFFFF"/>
                </a:solidFill>
                <a:latin typeface="Arimo Bold"/>
                <a:ea typeface="Arimo Bold"/>
                <a:cs typeface="Arimo Bold"/>
                <a:sym typeface="Arimo Bold"/>
              </a:rPr>
              <a:t>IDE(software)             :PyCharm </a:t>
            </a:r>
          </a:p>
          <a:p>
            <a:pPr algn="ctr">
              <a:lnSpc>
                <a:spcPts val="5665"/>
              </a:lnSpc>
            </a:pPr>
            <a:r>
              <a:rPr lang="en-US" sz="4046" b="true">
                <a:solidFill>
                  <a:srgbClr val="FFFFFF"/>
                </a:solidFill>
                <a:latin typeface="Arimo Bold"/>
                <a:ea typeface="Arimo Bold"/>
                <a:cs typeface="Arimo Bold"/>
                <a:sym typeface="Arimo Bold"/>
              </a:rPr>
              <a:t>                                   2021.3.1</a:t>
            </a:r>
          </a:p>
        </p:txBody>
      </p:sp>
      <p:sp>
        <p:nvSpPr>
          <p:cNvPr name="TextBox 12" id="12"/>
          <p:cNvSpPr txBox="true"/>
          <p:nvPr/>
        </p:nvSpPr>
        <p:spPr>
          <a:xfrm rot="0">
            <a:off x="9964048" y="5701685"/>
            <a:ext cx="8104281" cy="829894"/>
          </a:xfrm>
          <a:prstGeom prst="rect">
            <a:avLst/>
          </a:prstGeom>
        </p:spPr>
        <p:txBody>
          <a:bodyPr anchor="t" rtlCol="false" tIns="0" lIns="0" bIns="0" rIns="0">
            <a:spAutoFit/>
          </a:bodyPr>
          <a:lstStyle/>
          <a:p>
            <a:pPr algn="ctr">
              <a:lnSpc>
                <a:spcPts val="5707"/>
              </a:lnSpc>
            </a:pPr>
            <a:r>
              <a:rPr lang="en-US" sz="4078" b="true">
                <a:solidFill>
                  <a:srgbClr val="FFFFFF"/>
                </a:solidFill>
                <a:latin typeface="Arimo Bold"/>
                <a:ea typeface="Arimo Bold"/>
                <a:cs typeface="Arimo Bold"/>
                <a:sym typeface="Arimo Bold"/>
              </a:rPr>
              <a:t>Front End               :Python 3.8</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00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315042" y="-227552"/>
            <a:ext cx="10190798" cy="10684955"/>
            <a:chOff x="0" y="0"/>
            <a:chExt cx="13587730" cy="14246606"/>
          </a:xfrm>
        </p:grpSpPr>
        <p:sp>
          <p:nvSpPr>
            <p:cNvPr name="Freeform 3" id="3"/>
            <p:cNvSpPr/>
            <p:nvPr/>
          </p:nvSpPr>
          <p:spPr>
            <a:xfrm flipH="false" flipV="false" rot="0">
              <a:off x="0" y="0"/>
              <a:ext cx="13587730" cy="14246606"/>
            </a:xfrm>
            <a:custGeom>
              <a:avLst/>
              <a:gdLst/>
              <a:ahLst/>
              <a:cxnLst/>
              <a:rect r="r" b="b" t="t" l="l"/>
              <a:pathLst>
                <a:path h="14246606" w="13587730">
                  <a:moveTo>
                    <a:pt x="0" y="0"/>
                  </a:moveTo>
                  <a:lnTo>
                    <a:pt x="13587730" y="0"/>
                  </a:lnTo>
                  <a:lnTo>
                    <a:pt x="13587730" y="14246606"/>
                  </a:lnTo>
                  <a:lnTo>
                    <a:pt x="0" y="14246606"/>
                  </a:lnTo>
                  <a:lnTo>
                    <a:pt x="0" y="0"/>
                  </a:lnTo>
                  <a:close/>
                </a:path>
              </a:pathLst>
            </a:custGeom>
            <a:blipFill>
              <a:blip r:embed="rId2">
                <a:alphaModFix amt="40000"/>
              </a:blip>
              <a:stretch>
                <a:fillRect l="-6" t="0" r="-6" b="0"/>
              </a:stretch>
            </a:blipFill>
          </p:spPr>
        </p:sp>
      </p:grpSp>
      <p:sp>
        <p:nvSpPr>
          <p:cNvPr name="Freeform 4" id="4"/>
          <p:cNvSpPr/>
          <p:nvPr/>
        </p:nvSpPr>
        <p:spPr>
          <a:xfrm flipH="false" flipV="false" rot="0">
            <a:off x="889353" y="1475711"/>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89413" y="-38244"/>
            <a:ext cx="5753871" cy="1514603"/>
          </a:xfrm>
          <a:prstGeom prst="rect">
            <a:avLst/>
          </a:prstGeom>
        </p:spPr>
        <p:txBody>
          <a:bodyPr anchor="t" rtlCol="false" tIns="0" lIns="0" bIns="0" rIns="0">
            <a:spAutoFit/>
          </a:bodyPr>
          <a:lstStyle/>
          <a:p>
            <a:pPr algn="ctr">
              <a:lnSpc>
                <a:spcPts val="8251"/>
              </a:lnSpc>
            </a:pPr>
            <a:r>
              <a:rPr lang="en-US" sz="5892">
                <a:solidFill>
                  <a:srgbClr val="FFFFFF"/>
                </a:solidFill>
                <a:latin typeface="Times New Roman"/>
                <a:ea typeface="Times New Roman"/>
                <a:cs typeface="Times New Roman"/>
                <a:sym typeface="Times New Roman"/>
              </a:rPr>
              <a:t>Bibliography</a:t>
            </a:r>
          </a:p>
        </p:txBody>
      </p:sp>
      <p:sp>
        <p:nvSpPr>
          <p:cNvPr name="TextBox 6" id="6"/>
          <p:cNvSpPr txBox="true"/>
          <p:nvPr/>
        </p:nvSpPr>
        <p:spPr>
          <a:xfrm rot="0">
            <a:off x="1288133" y="8302893"/>
            <a:ext cx="14968883" cy="1275246"/>
          </a:xfrm>
          <a:prstGeom prst="rect">
            <a:avLst/>
          </a:prstGeom>
        </p:spPr>
        <p:txBody>
          <a:bodyPr anchor="t" rtlCol="false" tIns="0" lIns="0" bIns="0" rIns="0">
            <a:spAutoFit/>
          </a:bodyPr>
          <a:lstStyle/>
          <a:p>
            <a:pPr algn="just">
              <a:lnSpc>
                <a:spcPts val="3215"/>
              </a:lnSpc>
            </a:pPr>
            <a:r>
              <a:rPr lang="en-US" sz="2297" b="true">
                <a:solidFill>
                  <a:srgbClr val="FFFFFF"/>
                </a:solidFill>
                <a:latin typeface="Arimo Bold"/>
                <a:ea typeface="Arimo Bold"/>
                <a:cs typeface="Arimo Bold"/>
                <a:sym typeface="Arimo Bold"/>
              </a:rPr>
              <a:t>Streamlit Documentation:</a:t>
            </a:r>
          </a:p>
          <a:p>
            <a:pPr algn="just">
              <a:lnSpc>
                <a:spcPts val="3215"/>
              </a:lnSpc>
            </a:pPr>
            <a:r>
              <a:rPr lang="en-US" sz="2297" b="true">
                <a:solidFill>
                  <a:srgbClr val="FFFFFF"/>
                </a:solidFill>
                <a:latin typeface="Arimo Bold"/>
                <a:ea typeface="Arimo Bold"/>
                <a:cs typeface="Arimo Bold"/>
                <a:sym typeface="Arimo Bold"/>
              </a:rPr>
              <a:t>Comprehensive guide on building web applications with Streamlit.</a:t>
            </a:r>
          </a:p>
          <a:p>
            <a:pPr algn="just">
              <a:lnSpc>
                <a:spcPts val="3215"/>
              </a:lnSpc>
            </a:pPr>
            <a:r>
              <a:rPr lang="en-US" sz="2297" b="true">
                <a:solidFill>
                  <a:srgbClr val="FFFFFF"/>
                </a:solidFill>
                <a:latin typeface="Arimo Bold"/>
                <a:ea typeface="Arimo Bold"/>
                <a:cs typeface="Arimo Bold"/>
                <a:sym typeface="Arimo Bold"/>
              </a:rPr>
              <a:t>https://docs.streamlit.io</a:t>
            </a:r>
          </a:p>
        </p:txBody>
      </p:sp>
      <p:sp>
        <p:nvSpPr>
          <p:cNvPr name="TextBox 7" id="7"/>
          <p:cNvSpPr txBox="true"/>
          <p:nvPr/>
        </p:nvSpPr>
        <p:spPr>
          <a:xfrm rot="0">
            <a:off x="1307123" y="4997577"/>
            <a:ext cx="11286431" cy="1730629"/>
          </a:xfrm>
          <a:prstGeom prst="rect">
            <a:avLst/>
          </a:prstGeom>
        </p:spPr>
        <p:txBody>
          <a:bodyPr anchor="t" rtlCol="false" tIns="0" lIns="0" bIns="0" rIns="0">
            <a:spAutoFit/>
          </a:bodyPr>
          <a:lstStyle/>
          <a:p>
            <a:pPr algn="l">
              <a:lnSpc>
                <a:spcPts val="3310"/>
              </a:lnSpc>
            </a:pPr>
            <a:r>
              <a:rPr lang="en-US" sz="2365" b="true">
                <a:solidFill>
                  <a:srgbClr val="FFFFFF"/>
                </a:solidFill>
                <a:latin typeface="Arimo Bold"/>
                <a:ea typeface="Arimo Bold"/>
                <a:cs typeface="Arimo Bold"/>
                <a:sym typeface="Arimo Bold"/>
              </a:rPr>
              <a:t>OpenCV Documentation: Detailed information on image processing techniques using OpenCV.</a:t>
            </a:r>
          </a:p>
          <a:p>
            <a:pPr algn="l">
              <a:lnSpc>
                <a:spcPts val="3310"/>
              </a:lnSpc>
            </a:pPr>
            <a:r>
              <a:rPr lang="en-US" sz="2365" b="true">
                <a:solidFill>
                  <a:srgbClr val="FFFFFF"/>
                </a:solidFill>
                <a:latin typeface="Arimo Bold"/>
                <a:ea typeface="Arimo Bold"/>
                <a:cs typeface="Arimo Bold"/>
                <a:sym typeface="Arimo Bold"/>
              </a:rPr>
              <a:t>https://docs.opencv.org/</a:t>
            </a:r>
          </a:p>
          <a:p>
            <a:pPr algn="l">
              <a:lnSpc>
                <a:spcPts val="3310"/>
              </a:lnSpc>
            </a:pPr>
          </a:p>
        </p:txBody>
      </p:sp>
      <p:sp>
        <p:nvSpPr>
          <p:cNvPr name="TextBox 8" id="8"/>
          <p:cNvSpPr txBox="true"/>
          <p:nvPr/>
        </p:nvSpPr>
        <p:spPr>
          <a:xfrm rot="0">
            <a:off x="1307123" y="3390884"/>
            <a:ext cx="14949893" cy="1311529"/>
          </a:xfrm>
          <a:prstGeom prst="rect">
            <a:avLst/>
          </a:prstGeom>
        </p:spPr>
        <p:txBody>
          <a:bodyPr anchor="t" rtlCol="false" tIns="0" lIns="0" bIns="0" rIns="0">
            <a:spAutoFit/>
          </a:bodyPr>
          <a:lstStyle/>
          <a:p>
            <a:pPr algn="l">
              <a:lnSpc>
                <a:spcPts val="3310"/>
              </a:lnSpc>
            </a:pPr>
            <a:r>
              <a:rPr lang="en-US" sz="2365" b="true">
                <a:solidFill>
                  <a:srgbClr val="FFFFFF"/>
                </a:solidFill>
                <a:latin typeface="Arimo Bold"/>
                <a:ea typeface="Arimo Bold"/>
                <a:cs typeface="Arimo Bold"/>
                <a:sym typeface="Arimo Bold"/>
              </a:rPr>
              <a:t>TensorFlow Documentation: Resources on machine learning models and implementation.</a:t>
            </a:r>
          </a:p>
          <a:p>
            <a:pPr algn="l">
              <a:lnSpc>
                <a:spcPts val="3310"/>
              </a:lnSpc>
            </a:pPr>
            <a:r>
              <a:rPr lang="en-US" sz="2365" b="true">
                <a:solidFill>
                  <a:srgbClr val="FFFFFF"/>
                </a:solidFill>
                <a:latin typeface="Arimo Bold"/>
                <a:ea typeface="Arimo Bold"/>
                <a:cs typeface="Arimo Bold"/>
                <a:sym typeface="Arimo Bold"/>
              </a:rPr>
              <a:t>https://www.tensorflow.org/</a:t>
            </a:r>
          </a:p>
          <a:p>
            <a:pPr algn="l">
              <a:lnSpc>
                <a:spcPts val="3310"/>
              </a:lnSpc>
            </a:pPr>
          </a:p>
        </p:txBody>
      </p:sp>
      <p:sp>
        <p:nvSpPr>
          <p:cNvPr name="TextBox 9" id="9"/>
          <p:cNvSpPr txBox="true"/>
          <p:nvPr/>
        </p:nvSpPr>
        <p:spPr>
          <a:xfrm rot="0">
            <a:off x="1288133" y="6608472"/>
            <a:ext cx="12869046" cy="1730629"/>
          </a:xfrm>
          <a:prstGeom prst="rect">
            <a:avLst/>
          </a:prstGeom>
        </p:spPr>
        <p:txBody>
          <a:bodyPr anchor="t" rtlCol="false" tIns="0" lIns="0" bIns="0" rIns="0">
            <a:spAutoFit/>
          </a:bodyPr>
          <a:lstStyle/>
          <a:p>
            <a:pPr algn="l">
              <a:lnSpc>
                <a:spcPts val="3310"/>
              </a:lnSpc>
            </a:pPr>
            <a:r>
              <a:rPr lang="en-US" sz="2365" b="true">
                <a:solidFill>
                  <a:srgbClr val="FFFFFF"/>
                </a:solidFill>
                <a:latin typeface="Arimo Bold"/>
                <a:ea typeface="Arimo Bold"/>
                <a:cs typeface="Arimo Bold"/>
                <a:sym typeface="Arimo Bold"/>
              </a:rPr>
              <a:t>Kaggle Plant Disease Dataset: A dataset for training and testing plant disease detection models.</a:t>
            </a:r>
          </a:p>
          <a:p>
            <a:pPr algn="l">
              <a:lnSpc>
                <a:spcPts val="3310"/>
              </a:lnSpc>
            </a:pPr>
            <a:r>
              <a:rPr lang="en-US" sz="2365" b="true">
                <a:solidFill>
                  <a:srgbClr val="FFFFFF"/>
                </a:solidFill>
                <a:latin typeface="Arimo Bold"/>
                <a:ea typeface="Arimo Bold"/>
                <a:cs typeface="Arimo Bold"/>
                <a:sym typeface="Arimo Bold"/>
              </a:rPr>
              <a:t>https://www.kaggle.com/datasets /emmarex/plantdisease</a:t>
            </a:r>
          </a:p>
          <a:p>
            <a:pPr algn="l">
              <a:lnSpc>
                <a:spcPts val="3310"/>
              </a:lnSpc>
            </a:pPr>
          </a:p>
        </p:txBody>
      </p:sp>
      <p:sp>
        <p:nvSpPr>
          <p:cNvPr name="TextBox 10" id="10"/>
          <p:cNvSpPr txBox="true"/>
          <p:nvPr/>
        </p:nvSpPr>
        <p:spPr>
          <a:xfrm rot="0">
            <a:off x="1307123" y="1209011"/>
            <a:ext cx="15155046" cy="2149074"/>
          </a:xfrm>
          <a:prstGeom prst="rect">
            <a:avLst/>
          </a:prstGeom>
        </p:spPr>
        <p:txBody>
          <a:bodyPr anchor="t" rtlCol="false" tIns="0" lIns="0" bIns="0" rIns="0">
            <a:spAutoFit/>
          </a:bodyPr>
          <a:lstStyle/>
          <a:p>
            <a:pPr algn="l">
              <a:lnSpc>
                <a:spcPts val="3344"/>
              </a:lnSpc>
            </a:pPr>
            <a:r>
              <a:rPr lang="en-US" sz="2389" b="true">
                <a:solidFill>
                  <a:srgbClr val="FFFFFF"/>
                </a:solidFill>
                <a:latin typeface="Arimo Bold"/>
                <a:ea typeface="Arimo Bold"/>
                <a:cs typeface="Arimo Bold"/>
                <a:sym typeface="Arimo Bold"/>
              </a:rPr>
              <a:t>Research Paper: Application of Machine Learning in Plant Disease Detection and Diagnosis: Discusses the advantages of machine learning methods for plant disease detection.</a:t>
            </a:r>
          </a:p>
          <a:p>
            <a:pPr algn="l">
              <a:lnSpc>
                <a:spcPts val="3344"/>
              </a:lnSpc>
            </a:pPr>
            <a:r>
              <a:rPr lang="en-US" sz="2389" b="true">
                <a:solidFill>
                  <a:srgbClr val="FFFFFF"/>
                </a:solidFill>
                <a:latin typeface="Arimo Bold"/>
                <a:ea typeface="Arimo Bold"/>
                <a:cs typeface="Arimo Bold"/>
                <a:sym typeface="Arimo Bold"/>
              </a:rPr>
              <a:t>https://link.springer.com/chapter/10 .1007/978-981-97-6160-9_7</a:t>
            </a:r>
          </a:p>
          <a:p>
            <a:pPr algn="l">
              <a:lnSpc>
                <a:spcPts val="3344"/>
              </a:lnSpc>
            </a:pPr>
          </a:p>
          <a:p>
            <a:pPr algn="l">
              <a:lnSpc>
                <a:spcPts val="3344"/>
              </a:lnSpc>
            </a:pPr>
          </a:p>
        </p:txBody>
      </p:sp>
      <p:sp>
        <p:nvSpPr>
          <p:cNvPr name="Freeform 11" id="11"/>
          <p:cNvSpPr/>
          <p:nvPr/>
        </p:nvSpPr>
        <p:spPr>
          <a:xfrm flipH="false" flipV="false" rot="0">
            <a:off x="889353" y="3571859"/>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89353" y="5271677"/>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89353" y="6859321"/>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89353" y="8471118"/>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689995" y="9435"/>
            <a:ext cx="9879330" cy="10277570"/>
            <a:chOff x="0" y="0"/>
            <a:chExt cx="13172439" cy="13703427"/>
          </a:xfrm>
        </p:grpSpPr>
        <p:sp>
          <p:nvSpPr>
            <p:cNvPr name="Freeform 3" id="3"/>
            <p:cNvSpPr/>
            <p:nvPr/>
          </p:nvSpPr>
          <p:spPr>
            <a:xfrm flipH="false" flipV="false" rot="0">
              <a:off x="0" y="0"/>
              <a:ext cx="13172439" cy="13703427"/>
            </a:xfrm>
            <a:custGeom>
              <a:avLst/>
              <a:gdLst/>
              <a:ahLst/>
              <a:cxnLst/>
              <a:rect r="r" b="b" t="t" l="l"/>
              <a:pathLst>
                <a:path h="13703427" w="13172439">
                  <a:moveTo>
                    <a:pt x="0" y="0"/>
                  </a:moveTo>
                  <a:lnTo>
                    <a:pt x="13172439" y="0"/>
                  </a:lnTo>
                  <a:lnTo>
                    <a:pt x="13172439" y="13703427"/>
                  </a:lnTo>
                  <a:lnTo>
                    <a:pt x="0" y="13703427"/>
                  </a:lnTo>
                  <a:lnTo>
                    <a:pt x="0" y="0"/>
                  </a:lnTo>
                  <a:close/>
                </a:path>
              </a:pathLst>
            </a:custGeom>
            <a:blipFill>
              <a:blip r:embed="rId2">
                <a:alphaModFix amt="50000"/>
              </a:blip>
              <a:stretch>
                <a:fillRect l="0" t="-9" r="0" b="-9"/>
              </a:stretch>
            </a:blipFill>
          </p:spPr>
        </p:sp>
      </p:grpSp>
      <p:sp>
        <p:nvSpPr>
          <p:cNvPr name="TextBox 4" id="4"/>
          <p:cNvSpPr txBox="true"/>
          <p:nvPr/>
        </p:nvSpPr>
        <p:spPr>
          <a:xfrm rot="0">
            <a:off x="514350" y="968417"/>
            <a:ext cx="17259300" cy="8101575"/>
          </a:xfrm>
          <a:prstGeom prst="rect">
            <a:avLst/>
          </a:prstGeom>
        </p:spPr>
        <p:txBody>
          <a:bodyPr anchor="t" rtlCol="false" tIns="0" lIns="0" bIns="0" rIns="0">
            <a:spAutoFit/>
          </a:bodyPr>
          <a:lstStyle/>
          <a:p>
            <a:pPr algn="just">
              <a:lnSpc>
                <a:spcPts val="6815"/>
              </a:lnSpc>
            </a:pPr>
            <a:r>
              <a:rPr lang="en-US" sz="4868" b="true">
                <a:solidFill>
                  <a:srgbClr val="FFFFFF"/>
                </a:solidFill>
                <a:latin typeface="Garamond Bold"/>
                <a:ea typeface="Garamond Bold"/>
                <a:cs typeface="Garamond Bold"/>
                <a:sym typeface="Garamond Bold"/>
              </a:rPr>
              <a:t>User-Friendly Application: Developed a straightforward interface tailored for home-based gardeners to easily identify plant diseases.</a:t>
            </a:r>
          </a:p>
          <a:p>
            <a:pPr algn="just">
              <a:lnSpc>
                <a:spcPts val="6255"/>
              </a:lnSpc>
            </a:pPr>
            <a:r>
              <a:rPr lang="en-US" sz="4468" b="true">
                <a:solidFill>
                  <a:srgbClr val="FFFFFF"/>
                </a:solidFill>
                <a:latin typeface="Garamond Bold"/>
                <a:ea typeface="Garamond Bold"/>
                <a:cs typeface="Garamond Bold"/>
                <a:sym typeface="Garamond Bold"/>
              </a:rPr>
              <a:t>Accurate Disease Identification: Implemented a machine learning model to reliably classify various plant diseases from images.</a:t>
            </a:r>
          </a:p>
          <a:p>
            <a:pPr algn="just">
              <a:lnSpc>
                <a:spcPts val="6255"/>
              </a:lnSpc>
            </a:pPr>
            <a:r>
              <a:rPr lang="en-US" sz="4468" b="true">
                <a:solidFill>
                  <a:srgbClr val="FFFFFF"/>
                </a:solidFill>
                <a:latin typeface="Garamond Bold"/>
                <a:ea typeface="Garamond Bold"/>
                <a:cs typeface="Garamond Bold"/>
                <a:sym typeface="Garamond Bold"/>
              </a:rPr>
              <a:t>Actionable Remedies: Provided users with practical solutions and preventive measures for identified plant diseases.</a:t>
            </a:r>
          </a:p>
          <a:p>
            <a:pPr algn="just">
              <a:lnSpc>
                <a:spcPts val="6255"/>
              </a:lnSpc>
            </a:pPr>
            <a:r>
              <a:rPr lang="en-US" sz="4468" b="true">
                <a:solidFill>
                  <a:srgbClr val="FFFFFF"/>
                </a:solidFill>
                <a:latin typeface="Garamond Bold"/>
                <a:ea typeface="Garamond Bold"/>
                <a:cs typeface="Garamond Bold"/>
                <a:sym typeface="Garamond Bold"/>
              </a:rPr>
              <a:t>Empowering Home Gardeners: Equipped individuals with limited agricultural knowledge to maintain healthy plants and ensure sustainable home farming.</a:t>
            </a:r>
          </a:p>
        </p:txBody>
      </p:sp>
      <p:sp>
        <p:nvSpPr>
          <p:cNvPr name="TextBox 5" id="5"/>
          <p:cNvSpPr txBox="true"/>
          <p:nvPr/>
        </p:nvSpPr>
        <p:spPr>
          <a:xfrm rot="0">
            <a:off x="-199630" y="-200653"/>
            <a:ext cx="5381778" cy="1705483"/>
          </a:xfrm>
          <a:prstGeom prst="rect">
            <a:avLst/>
          </a:prstGeom>
        </p:spPr>
        <p:txBody>
          <a:bodyPr anchor="t" rtlCol="false" tIns="0" lIns="0" bIns="0" rIns="0">
            <a:spAutoFit/>
          </a:bodyPr>
          <a:lstStyle/>
          <a:p>
            <a:pPr algn="ctr">
              <a:lnSpc>
                <a:spcPts val="9379"/>
              </a:lnSpc>
            </a:pPr>
            <a:r>
              <a:rPr lang="en-US" sz="6698">
                <a:solidFill>
                  <a:srgbClr val="FFFFFF"/>
                </a:solidFill>
                <a:latin typeface="Times New Roman"/>
                <a:ea typeface="Times New Roman"/>
                <a:cs typeface="Times New Roman"/>
                <a:sym typeface="Times New Roman"/>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00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70676" y="1028700"/>
            <a:ext cx="3546634" cy="8229600"/>
            <a:chOff x="0" y="0"/>
            <a:chExt cx="4728845" cy="10972800"/>
          </a:xfrm>
        </p:grpSpPr>
        <p:sp>
          <p:nvSpPr>
            <p:cNvPr name="Freeform 3" id="3"/>
            <p:cNvSpPr/>
            <p:nvPr/>
          </p:nvSpPr>
          <p:spPr>
            <a:xfrm flipH="false" flipV="false" rot="0">
              <a:off x="0" y="0"/>
              <a:ext cx="4728845" cy="10972800"/>
            </a:xfrm>
            <a:custGeom>
              <a:avLst/>
              <a:gdLst/>
              <a:ahLst/>
              <a:cxnLst/>
              <a:rect r="r" b="b" t="t" l="l"/>
              <a:pathLst>
                <a:path h="10972800" w="4728845">
                  <a:moveTo>
                    <a:pt x="0" y="0"/>
                  </a:moveTo>
                  <a:lnTo>
                    <a:pt x="4728845" y="0"/>
                  </a:lnTo>
                  <a:lnTo>
                    <a:pt x="4728845" y="10972800"/>
                  </a:lnTo>
                  <a:lnTo>
                    <a:pt x="0" y="10972800"/>
                  </a:lnTo>
                  <a:lnTo>
                    <a:pt x="0" y="0"/>
                  </a:lnTo>
                  <a:close/>
                </a:path>
              </a:pathLst>
            </a:custGeom>
            <a:blipFill>
              <a:blip r:embed="rId2">
                <a:alphaModFix amt="49000"/>
              </a:blip>
              <a:stretch>
                <a:fillRect l="0" t="0" r="0" b="0"/>
              </a:stretch>
            </a:blipFill>
          </p:spPr>
        </p:sp>
      </p:grpSp>
      <p:grpSp>
        <p:nvGrpSpPr>
          <p:cNvPr name="Group 4" id="4"/>
          <p:cNvGrpSpPr/>
          <p:nvPr/>
        </p:nvGrpSpPr>
        <p:grpSpPr>
          <a:xfrm rot="0">
            <a:off x="792605" y="1381070"/>
            <a:ext cx="4824603" cy="8229600"/>
            <a:chOff x="0" y="0"/>
            <a:chExt cx="6432804" cy="10972800"/>
          </a:xfrm>
        </p:grpSpPr>
        <p:sp>
          <p:nvSpPr>
            <p:cNvPr name="Freeform 5" id="5"/>
            <p:cNvSpPr/>
            <p:nvPr/>
          </p:nvSpPr>
          <p:spPr>
            <a:xfrm flipH="false" flipV="false" rot="0">
              <a:off x="0" y="0"/>
              <a:ext cx="6432804" cy="10972800"/>
            </a:xfrm>
            <a:custGeom>
              <a:avLst/>
              <a:gdLst/>
              <a:ahLst/>
              <a:cxnLst/>
              <a:rect r="r" b="b" t="t" l="l"/>
              <a:pathLst>
                <a:path h="10972800" w="6432804">
                  <a:moveTo>
                    <a:pt x="0" y="0"/>
                  </a:moveTo>
                  <a:lnTo>
                    <a:pt x="6432804" y="0"/>
                  </a:lnTo>
                  <a:lnTo>
                    <a:pt x="6432804" y="10972800"/>
                  </a:lnTo>
                  <a:lnTo>
                    <a:pt x="0" y="10972800"/>
                  </a:lnTo>
                  <a:lnTo>
                    <a:pt x="0" y="0"/>
                  </a:lnTo>
                  <a:close/>
                </a:path>
              </a:pathLst>
            </a:custGeom>
            <a:blipFill>
              <a:blip r:embed="rId3">
                <a:alphaModFix amt="50000"/>
              </a:blip>
              <a:stretch>
                <a:fillRect l="0" t="-15" r="0" b="-15"/>
              </a:stretch>
            </a:blipFill>
          </p:spPr>
        </p:sp>
      </p:grpSp>
      <p:grpSp>
        <p:nvGrpSpPr>
          <p:cNvPr name="Group 6" id="6"/>
          <p:cNvGrpSpPr/>
          <p:nvPr/>
        </p:nvGrpSpPr>
        <p:grpSpPr>
          <a:xfrm rot="0">
            <a:off x="10377297" y="1028700"/>
            <a:ext cx="7910703" cy="8229600"/>
            <a:chOff x="0" y="0"/>
            <a:chExt cx="10547604" cy="10972800"/>
          </a:xfrm>
        </p:grpSpPr>
        <p:sp>
          <p:nvSpPr>
            <p:cNvPr name="Freeform 7" id="7"/>
            <p:cNvSpPr/>
            <p:nvPr/>
          </p:nvSpPr>
          <p:spPr>
            <a:xfrm flipH="false" flipV="false" rot="0">
              <a:off x="0" y="0"/>
              <a:ext cx="10547604" cy="10972800"/>
            </a:xfrm>
            <a:custGeom>
              <a:avLst/>
              <a:gdLst/>
              <a:ahLst/>
              <a:cxnLst/>
              <a:rect r="r" b="b" t="t" l="l"/>
              <a:pathLst>
                <a:path h="10972800" w="10547604">
                  <a:moveTo>
                    <a:pt x="0" y="0"/>
                  </a:moveTo>
                  <a:lnTo>
                    <a:pt x="10547604" y="0"/>
                  </a:lnTo>
                  <a:lnTo>
                    <a:pt x="10547604" y="10972800"/>
                  </a:lnTo>
                  <a:lnTo>
                    <a:pt x="0" y="10972800"/>
                  </a:lnTo>
                  <a:lnTo>
                    <a:pt x="0" y="0"/>
                  </a:lnTo>
                  <a:close/>
                </a:path>
              </a:pathLst>
            </a:custGeom>
            <a:blipFill>
              <a:blip r:embed="rId4">
                <a:alphaModFix amt="50000"/>
              </a:blip>
              <a:stretch>
                <a:fillRect l="0" t="-9" r="0" b="-9"/>
              </a:stretch>
            </a:blipFill>
          </p:spPr>
        </p:sp>
      </p:grpSp>
      <p:sp>
        <p:nvSpPr>
          <p:cNvPr name="TextBox 8" id="8"/>
          <p:cNvSpPr txBox="true"/>
          <p:nvPr/>
        </p:nvSpPr>
        <p:spPr>
          <a:xfrm rot="0">
            <a:off x="3204907" y="2633594"/>
            <a:ext cx="12814537" cy="3999484"/>
          </a:xfrm>
          <a:prstGeom prst="rect">
            <a:avLst/>
          </a:prstGeom>
        </p:spPr>
        <p:txBody>
          <a:bodyPr anchor="t" rtlCol="false" tIns="0" lIns="0" bIns="0" rIns="0">
            <a:spAutoFit/>
          </a:bodyPr>
          <a:lstStyle/>
          <a:p>
            <a:pPr algn="ctr">
              <a:lnSpc>
                <a:spcPts val="25192"/>
              </a:lnSpc>
            </a:pPr>
            <a:r>
              <a:rPr lang="en-US" sz="17994" b="true">
                <a:solidFill>
                  <a:srgbClr val="FFFFFF"/>
                </a:solidFill>
                <a:latin typeface="Arimo Bold"/>
                <a:ea typeface="Arimo Bold"/>
                <a:cs typeface="Arimo Bold"/>
                <a:sym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53918" y="2462938"/>
            <a:ext cx="14028892" cy="38100"/>
          </a:xfrm>
          <a:custGeom>
            <a:avLst/>
            <a:gdLst/>
            <a:ahLst/>
            <a:cxnLst/>
            <a:rect r="r" b="b" t="t" l="l"/>
            <a:pathLst>
              <a:path h="38100" w="14028892">
                <a:moveTo>
                  <a:pt x="0" y="0"/>
                </a:moveTo>
                <a:lnTo>
                  <a:pt x="14028892" y="0"/>
                </a:lnTo>
                <a:lnTo>
                  <a:pt x="14028892" y="38100"/>
                </a:lnTo>
                <a:lnTo>
                  <a:pt x="0" y="38100"/>
                </a:lnTo>
                <a:lnTo>
                  <a:pt x="0" y="0"/>
                </a:lnTo>
                <a:close/>
              </a:path>
            </a:pathLst>
          </a:custGeom>
          <a:blipFill>
            <a:blip r:embed="rId2">
              <a:extLst>
                <a:ext uri="{96DAC541-7B7A-43D3-8B79-37D633B846F1}">
                  <asvg:svgBlip xmlns:asvg="http://schemas.microsoft.com/office/drawing/2016/SVG/main" r:embed="rId3"/>
                </a:ext>
              </a:extLst>
            </a:blip>
            <a:stretch>
              <a:fillRect l="-5" t="0" r="-5" b="0"/>
            </a:stretch>
          </a:blipFill>
        </p:spPr>
      </p:sp>
      <p:grpSp>
        <p:nvGrpSpPr>
          <p:cNvPr name="Group 3" id="3"/>
          <p:cNvGrpSpPr/>
          <p:nvPr/>
        </p:nvGrpSpPr>
        <p:grpSpPr>
          <a:xfrm rot="0">
            <a:off x="2437847" y="-208475"/>
            <a:ext cx="11746420" cy="10703909"/>
            <a:chOff x="0" y="0"/>
            <a:chExt cx="15661894" cy="14271879"/>
          </a:xfrm>
        </p:grpSpPr>
        <p:sp>
          <p:nvSpPr>
            <p:cNvPr name="Freeform 4" id="4"/>
            <p:cNvSpPr/>
            <p:nvPr/>
          </p:nvSpPr>
          <p:spPr>
            <a:xfrm flipH="false" flipV="false" rot="0">
              <a:off x="0" y="0"/>
              <a:ext cx="15661894" cy="14271879"/>
            </a:xfrm>
            <a:custGeom>
              <a:avLst/>
              <a:gdLst/>
              <a:ahLst/>
              <a:cxnLst/>
              <a:rect r="r" b="b" t="t" l="l"/>
              <a:pathLst>
                <a:path h="14271879" w="15661894">
                  <a:moveTo>
                    <a:pt x="0" y="0"/>
                  </a:moveTo>
                  <a:lnTo>
                    <a:pt x="15661894" y="0"/>
                  </a:lnTo>
                  <a:lnTo>
                    <a:pt x="15661894" y="14271879"/>
                  </a:lnTo>
                  <a:lnTo>
                    <a:pt x="0" y="14271879"/>
                  </a:lnTo>
                  <a:lnTo>
                    <a:pt x="0" y="0"/>
                  </a:lnTo>
                  <a:close/>
                </a:path>
              </a:pathLst>
            </a:custGeom>
            <a:blipFill>
              <a:blip r:embed="rId4">
                <a:alphaModFix amt="39559"/>
              </a:blip>
              <a:stretch>
                <a:fillRect l="0" t="-2" r="0" b="-2"/>
              </a:stretch>
            </a:blipFill>
          </p:spPr>
        </p:sp>
      </p:grpSp>
      <p:sp>
        <p:nvSpPr>
          <p:cNvPr name="Freeform 5" id="5"/>
          <p:cNvSpPr/>
          <p:nvPr/>
        </p:nvSpPr>
        <p:spPr>
          <a:xfrm flipH="false" flipV="false" rot="0">
            <a:off x="4592129" y="1220368"/>
            <a:ext cx="9103742" cy="7846264"/>
          </a:xfrm>
          <a:custGeom>
            <a:avLst/>
            <a:gdLst/>
            <a:ahLst/>
            <a:cxnLst/>
            <a:rect r="r" b="b" t="t" l="l"/>
            <a:pathLst>
              <a:path h="7846264" w="9103742">
                <a:moveTo>
                  <a:pt x="0" y="0"/>
                </a:moveTo>
                <a:lnTo>
                  <a:pt x="9103742" y="0"/>
                </a:lnTo>
                <a:lnTo>
                  <a:pt x="9103742" y="7846264"/>
                </a:lnTo>
                <a:lnTo>
                  <a:pt x="0" y="7846264"/>
                </a:lnTo>
                <a:lnTo>
                  <a:pt x="0" y="0"/>
                </a:lnTo>
                <a:close/>
              </a:path>
            </a:pathLst>
          </a:custGeom>
          <a:blipFill>
            <a:blip r:embed="rId5">
              <a:extLst>
                <a:ext uri="{96DAC541-7B7A-43D3-8B79-37D633B846F1}">
                  <asvg:svgBlip xmlns:asvg="http://schemas.microsoft.com/office/drawing/2016/SVG/main" r:embed="rId6"/>
                </a:ext>
              </a:extLst>
            </a:blip>
            <a:stretch>
              <a:fillRect l="0" t="-3" r="0" b="-3"/>
            </a:stretch>
          </a:blipFill>
        </p:spPr>
      </p:sp>
      <p:sp>
        <p:nvSpPr>
          <p:cNvPr name="TextBox 6" id="6"/>
          <p:cNvSpPr txBox="true"/>
          <p:nvPr/>
        </p:nvSpPr>
        <p:spPr>
          <a:xfrm rot="0">
            <a:off x="1559401" y="1930655"/>
            <a:ext cx="15169198" cy="6682200"/>
          </a:xfrm>
          <a:prstGeom prst="rect">
            <a:avLst/>
          </a:prstGeom>
        </p:spPr>
        <p:txBody>
          <a:bodyPr anchor="t" rtlCol="false" tIns="0" lIns="0" bIns="0" rIns="0">
            <a:spAutoFit/>
          </a:bodyPr>
          <a:lstStyle/>
          <a:p>
            <a:pPr algn="l">
              <a:lnSpc>
                <a:spcPts val="5299"/>
              </a:lnSpc>
            </a:pPr>
            <a:r>
              <a:rPr lang="en-US" sz="4699" b="true">
                <a:solidFill>
                  <a:srgbClr val="FFFFFF"/>
                </a:solidFill>
                <a:latin typeface="Garamond Bold"/>
                <a:ea typeface="Garamond Bold"/>
                <a:cs typeface="Garamond Bold"/>
                <a:sym typeface="Garamond Bold"/>
              </a:rPr>
              <a:t>Home-based farming is gaining popularity among individuals growing vegetables for personal consumption.Unlike farmers, home growers often lack knowledge about identifying plant diseases and their remedies.This project addresses this issue by providing an application that allows users to upload photos of diseased plants.Using image processing and machine learning, the app identifies the disease and provides remedies, empowering home growers to maintain healthy plants and sustainable food production.</a:t>
            </a:r>
          </a:p>
        </p:txBody>
      </p:sp>
      <p:sp>
        <p:nvSpPr>
          <p:cNvPr name="TextBox 7" id="7"/>
          <p:cNvSpPr txBox="true"/>
          <p:nvPr/>
        </p:nvSpPr>
        <p:spPr>
          <a:xfrm rot="0">
            <a:off x="0" y="195756"/>
            <a:ext cx="5688159" cy="1706323"/>
          </a:xfrm>
          <a:prstGeom prst="rect">
            <a:avLst/>
          </a:prstGeom>
        </p:spPr>
        <p:txBody>
          <a:bodyPr anchor="t" rtlCol="false" tIns="0" lIns="0" bIns="0" rIns="0">
            <a:spAutoFit/>
          </a:bodyPr>
          <a:lstStyle/>
          <a:p>
            <a:pPr algn="ctr">
              <a:lnSpc>
                <a:spcPts val="12541"/>
              </a:lnSpc>
            </a:pPr>
            <a:r>
              <a:rPr lang="en-US" sz="8957" b="true">
                <a:solidFill>
                  <a:srgbClr val="FFFFFF"/>
                </a:solidFill>
                <a:latin typeface="Times New Roman Bold"/>
                <a:ea typeface="Times New Roman Bold"/>
                <a:cs typeface="Times New Roman Bold"/>
                <a:sym typeface="Times New Roman Bold"/>
              </a:rPr>
              <a:t>Abstract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2934" y="5761892"/>
            <a:ext cx="5700617" cy="4114800"/>
            <a:chOff x="0" y="0"/>
            <a:chExt cx="7600823" cy="5486400"/>
          </a:xfrm>
        </p:grpSpPr>
        <p:sp>
          <p:nvSpPr>
            <p:cNvPr name="Freeform 3" id="3"/>
            <p:cNvSpPr/>
            <p:nvPr/>
          </p:nvSpPr>
          <p:spPr>
            <a:xfrm flipH="false" flipV="false" rot="0">
              <a:off x="0" y="0"/>
              <a:ext cx="7600823" cy="5486400"/>
            </a:xfrm>
            <a:custGeom>
              <a:avLst/>
              <a:gdLst/>
              <a:ahLst/>
              <a:cxnLst/>
              <a:rect r="r" b="b" t="t" l="l"/>
              <a:pathLst>
                <a:path h="5486400" w="7600823">
                  <a:moveTo>
                    <a:pt x="0" y="0"/>
                  </a:moveTo>
                  <a:lnTo>
                    <a:pt x="7600823" y="0"/>
                  </a:lnTo>
                  <a:lnTo>
                    <a:pt x="7600823" y="5486400"/>
                  </a:lnTo>
                  <a:lnTo>
                    <a:pt x="0" y="5486400"/>
                  </a:lnTo>
                  <a:lnTo>
                    <a:pt x="0" y="0"/>
                  </a:lnTo>
                  <a:close/>
                </a:path>
              </a:pathLst>
            </a:custGeom>
            <a:blipFill>
              <a:blip r:embed="rId2">
                <a:alphaModFix amt="68000"/>
              </a:blip>
              <a:stretch>
                <a:fillRect l="0" t="-12" r="0" b="-12"/>
              </a:stretch>
            </a:blipFill>
          </p:spPr>
        </p:sp>
      </p:grpSp>
      <p:grpSp>
        <p:nvGrpSpPr>
          <p:cNvPr name="Group 4" id="4"/>
          <p:cNvGrpSpPr/>
          <p:nvPr/>
        </p:nvGrpSpPr>
        <p:grpSpPr>
          <a:xfrm rot="0">
            <a:off x="12685394" y="414069"/>
            <a:ext cx="5035677" cy="4999101"/>
            <a:chOff x="0" y="0"/>
            <a:chExt cx="6714236" cy="6665468"/>
          </a:xfrm>
        </p:grpSpPr>
        <p:sp>
          <p:nvSpPr>
            <p:cNvPr name="Freeform 5" id="5"/>
            <p:cNvSpPr/>
            <p:nvPr/>
          </p:nvSpPr>
          <p:spPr>
            <a:xfrm flipH="false" flipV="false" rot="0">
              <a:off x="0" y="0"/>
              <a:ext cx="6714236" cy="6665468"/>
            </a:xfrm>
            <a:custGeom>
              <a:avLst/>
              <a:gdLst/>
              <a:ahLst/>
              <a:cxnLst/>
              <a:rect r="r" b="b" t="t" l="l"/>
              <a:pathLst>
                <a:path h="6665468" w="6714236">
                  <a:moveTo>
                    <a:pt x="0" y="0"/>
                  </a:moveTo>
                  <a:lnTo>
                    <a:pt x="6714236" y="0"/>
                  </a:lnTo>
                  <a:lnTo>
                    <a:pt x="6714236" y="6665468"/>
                  </a:lnTo>
                  <a:lnTo>
                    <a:pt x="0" y="6665468"/>
                  </a:lnTo>
                  <a:lnTo>
                    <a:pt x="0" y="0"/>
                  </a:lnTo>
                  <a:close/>
                </a:path>
              </a:pathLst>
            </a:custGeom>
            <a:blipFill>
              <a:blip r:embed="rId3">
                <a:alphaModFix amt="50000"/>
              </a:blip>
              <a:stretch>
                <a:fillRect l="-37" t="0" r="-37" b="0"/>
              </a:stretch>
            </a:blipFill>
          </p:spPr>
        </p:sp>
      </p:grpSp>
      <p:sp>
        <p:nvSpPr>
          <p:cNvPr name="TextBox 6" id="6"/>
          <p:cNvSpPr txBox="true"/>
          <p:nvPr/>
        </p:nvSpPr>
        <p:spPr>
          <a:xfrm rot="0">
            <a:off x="655852" y="1357750"/>
            <a:ext cx="17397699" cy="8475000"/>
          </a:xfrm>
          <a:prstGeom prst="rect">
            <a:avLst/>
          </a:prstGeom>
        </p:spPr>
        <p:txBody>
          <a:bodyPr anchor="t" rtlCol="false" tIns="0" lIns="0" bIns="0" rIns="0">
            <a:spAutoFit/>
          </a:bodyPr>
          <a:lstStyle/>
          <a:p>
            <a:pPr algn="l">
              <a:lnSpc>
                <a:spcPts val="6741"/>
              </a:lnSpc>
            </a:pPr>
            <a:r>
              <a:rPr lang="en-US" sz="4815" b="true">
                <a:solidFill>
                  <a:srgbClr val="FFFFFF"/>
                </a:solidFill>
                <a:latin typeface="Garamond Bold"/>
                <a:ea typeface="Garamond Bold"/>
                <a:cs typeface="Garamond Bold"/>
                <a:sym typeface="Garamond Bold"/>
              </a:rPr>
              <a:t>Currently, there is limited technology available for home gardeners to detect plant diseases and identify remedies. Traditional methods include manually observing plants for visible signs of diseases.</a:t>
            </a:r>
          </a:p>
          <a:p>
            <a:pPr algn="l">
              <a:lnSpc>
                <a:spcPts val="6741"/>
              </a:lnSpc>
            </a:pPr>
            <a:r>
              <a:rPr lang="en-US" sz="4815" b="true">
                <a:solidFill>
                  <a:srgbClr val="FFFFFF"/>
                </a:solidFill>
                <a:latin typeface="Garamond Bold"/>
                <a:ea typeface="Garamond Bold"/>
                <a:cs typeface="Garamond Bold"/>
                <a:sym typeface="Garamond Bold"/>
              </a:rPr>
              <a:t>Gardeners rely on internet searches, books, or advice from experienced individuals to identify plant issues.</a:t>
            </a:r>
          </a:p>
          <a:p>
            <a:pPr algn="l">
              <a:lnSpc>
                <a:spcPts val="6741"/>
              </a:lnSpc>
            </a:pPr>
            <a:r>
              <a:rPr lang="en-US" sz="4815" b="true">
                <a:solidFill>
                  <a:srgbClr val="FFFFFF"/>
                </a:solidFill>
                <a:latin typeface="Garamond Bold"/>
                <a:ea typeface="Garamond Bold"/>
                <a:cs typeface="Garamond Bold"/>
                <a:sym typeface="Garamond Bold"/>
              </a:rPr>
              <a:t>General apps available for farmers focus on large-scale agriculture,</a:t>
            </a:r>
          </a:p>
          <a:p>
            <a:pPr algn="l">
              <a:lnSpc>
                <a:spcPts val="6741"/>
              </a:lnSpc>
            </a:pPr>
            <a:r>
              <a:rPr lang="en-US" sz="4815" b="true">
                <a:solidFill>
                  <a:srgbClr val="FFFFFF"/>
                </a:solidFill>
                <a:latin typeface="Garamond Bold"/>
                <a:ea typeface="Garamond Bold"/>
                <a:cs typeface="Garamond Bold"/>
                <a:sym typeface="Garamond Bold"/>
              </a:rPr>
              <a:t>No real-time plant disease detection system tailored for small-scale, house-based gardening.</a:t>
            </a:r>
          </a:p>
          <a:p>
            <a:pPr algn="l">
              <a:lnSpc>
                <a:spcPts val="6741"/>
              </a:lnSpc>
            </a:pPr>
          </a:p>
          <a:p>
            <a:pPr algn="ctr">
              <a:lnSpc>
                <a:spcPts val="6741"/>
              </a:lnSpc>
            </a:pPr>
          </a:p>
        </p:txBody>
      </p:sp>
      <p:sp>
        <p:nvSpPr>
          <p:cNvPr name="TextBox 7" id="7"/>
          <p:cNvSpPr txBox="true"/>
          <p:nvPr/>
        </p:nvSpPr>
        <p:spPr>
          <a:xfrm rot="0">
            <a:off x="-285351" y="185469"/>
            <a:ext cx="6921557" cy="1126436"/>
          </a:xfrm>
          <a:prstGeom prst="rect">
            <a:avLst/>
          </a:prstGeom>
        </p:spPr>
        <p:txBody>
          <a:bodyPr anchor="t" rtlCol="false" tIns="0" lIns="0" bIns="0" rIns="0">
            <a:spAutoFit/>
          </a:bodyPr>
          <a:lstStyle/>
          <a:p>
            <a:pPr algn="ctr">
              <a:lnSpc>
                <a:spcPts val="8258"/>
              </a:lnSpc>
            </a:pPr>
            <a:r>
              <a:rPr lang="en-US" sz="5898" b="true">
                <a:solidFill>
                  <a:srgbClr val="FFFFFF"/>
                </a:solidFill>
                <a:latin typeface="Times New Roman Bold"/>
                <a:ea typeface="Times New Roman Bold"/>
                <a:cs typeface="Times New Roman Bold"/>
                <a:sym typeface="Times New Roman Bold"/>
              </a:rPr>
              <a:t>Existing System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1925" y="1486781"/>
            <a:ext cx="6655689" cy="8229600"/>
            <a:chOff x="0" y="0"/>
            <a:chExt cx="8874252" cy="10972800"/>
          </a:xfrm>
        </p:grpSpPr>
        <p:sp>
          <p:nvSpPr>
            <p:cNvPr name="Freeform 3" id="3"/>
            <p:cNvSpPr/>
            <p:nvPr/>
          </p:nvSpPr>
          <p:spPr>
            <a:xfrm flipH="false" flipV="false" rot="0">
              <a:off x="0" y="0"/>
              <a:ext cx="8874252" cy="10972800"/>
            </a:xfrm>
            <a:custGeom>
              <a:avLst/>
              <a:gdLst/>
              <a:ahLst/>
              <a:cxnLst/>
              <a:rect r="r" b="b" t="t" l="l"/>
              <a:pathLst>
                <a:path h="10972800" w="8874252">
                  <a:moveTo>
                    <a:pt x="0" y="0"/>
                  </a:moveTo>
                  <a:lnTo>
                    <a:pt x="8874252" y="0"/>
                  </a:lnTo>
                  <a:lnTo>
                    <a:pt x="8874252" y="10972800"/>
                  </a:lnTo>
                  <a:lnTo>
                    <a:pt x="0" y="10972800"/>
                  </a:lnTo>
                  <a:lnTo>
                    <a:pt x="0" y="0"/>
                  </a:lnTo>
                  <a:close/>
                </a:path>
              </a:pathLst>
            </a:custGeom>
            <a:blipFill>
              <a:blip r:embed="rId2">
                <a:alphaModFix amt="81000"/>
              </a:blip>
              <a:stretch>
                <a:fillRect l="-39" t="0" r="-39" b="0"/>
              </a:stretch>
            </a:blipFill>
          </p:spPr>
        </p:sp>
      </p:grpSp>
      <p:grpSp>
        <p:nvGrpSpPr>
          <p:cNvPr name="Group 4" id="4"/>
          <p:cNvGrpSpPr/>
          <p:nvPr/>
        </p:nvGrpSpPr>
        <p:grpSpPr>
          <a:xfrm rot="0">
            <a:off x="8614372" y="-820898"/>
            <a:ext cx="11928825" cy="11928825"/>
            <a:chOff x="0" y="0"/>
            <a:chExt cx="15905099" cy="15905099"/>
          </a:xfrm>
        </p:grpSpPr>
        <p:sp>
          <p:nvSpPr>
            <p:cNvPr name="Freeform 5" id="5"/>
            <p:cNvSpPr/>
            <p:nvPr/>
          </p:nvSpPr>
          <p:spPr>
            <a:xfrm flipH="false" flipV="false" rot="0">
              <a:off x="0" y="0"/>
              <a:ext cx="15905099" cy="15905099"/>
            </a:xfrm>
            <a:custGeom>
              <a:avLst/>
              <a:gdLst/>
              <a:ahLst/>
              <a:cxnLst/>
              <a:rect r="r" b="b" t="t" l="l"/>
              <a:pathLst>
                <a:path h="15905099" w="15905099">
                  <a:moveTo>
                    <a:pt x="0" y="0"/>
                  </a:moveTo>
                  <a:lnTo>
                    <a:pt x="15905099" y="0"/>
                  </a:lnTo>
                  <a:lnTo>
                    <a:pt x="15905099" y="15905099"/>
                  </a:lnTo>
                  <a:lnTo>
                    <a:pt x="0" y="15905099"/>
                  </a:lnTo>
                  <a:lnTo>
                    <a:pt x="0" y="0"/>
                  </a:lnTo>
                  <a:close/>
                </a:path>
              </a:pathLst>
            </a:custGeom>
            <a:blipFill>
              <a:blip r:embed="rId3">
                <a:alphaModFix amt="80000"/>
              </a:blip>
              <a:stretch>
                <a:fillRect l="0" t="0" r="0" b="0"/>
              </a:stretch>
            </a:blipFill>
          </p:spPr>
        </p:sp>
      </p:grpSp>
      <p:sp>
        <p:nvSpPr>
          <p:cNvPr name="TextBox 6" id="6"/>
          <p:cNvSpPr txBox="true"/>
          <p:nvPr/>
        </p:nvSpPr>
        <p:spPr>
          <a:xfrm rot="0">
            <a:off x="348096" y="427655"/>
            <a:ext cx="17095934" cy="8601640"/>
          </a:xfrm>
          <a:prstGeom prst="rect">
            <a:avLst/>
          </a:prstGeom>
        </p:spPr>
        <p:txBody>
          <a:bodyPr anchor="t" rtlCol="false" tIns="0" lIns="0" bIns="0" rIns="0">
            <a:spAutoFit/>
          </a:bodyPr>
          <a:lstStyle/>
          <a:p>
            <a:pPr algn="l">
              <a:lnSpc>
                <a:spcPts val="7482"/>
              </a:lnSpc>
            </a:pPr>
            <a:r>
              <a:rPr lang="en-US" sz="5344" b="true">
                <a:solidFill>
                  <a:srgbClr val="FFFFFF"/>
                </a:solidFill>
                <a:latin typeface="Times New Roman Bold"/>
                <a:ea typeface="Times New Roman Bold"/>
                <a:cs typeface="Times New Roman Bold"/>
                <a:sym typeface="Times New Roman Bold"/>
              </a:rPr>
              <a:t>Existing System [Disadvantages]:</a:t>
            </a:r>
          </a:p>
          <a:p>
            <a:pPr algn="l">
              <a:lnSpc>
                <a:spcPts val="5037"/>
              </a:lnSpc>
            </a:pPr>
          </a:p>
          <a:p>
            <a:pPr algn="l">
              <a:lnSpc>
                <a:spcPts val="6098"/>
              </a:lnSpc>
            </a:pPr>
            <a:r>
              <a:rPr lang="en-US" sz="4354" b="true">
                <a:solidFill>
                  <a:srgbClr val="FFFFFF"/>
                </a:solidFill>
                <a:latin typeface="Garamond Bold"/>
                <a:ea typeface="Garamond Bold"/>
                <a:cs typeface="Garamond Bold"/>
                <a:sym typeface="Garamond Bold"/>
              </a:rPr>
              <a:t>Lack of Awareness: Home growers often rely on trial-and-error methods or internet searches for plant disease identification, leading to unreliable results.</a:t>
            </a:r>
          </a:p>
          <a:p>
            <a:pPr algn="l">
              <a:lnSpc>
                <a:spcPts val="6098"/>
              </a:lnSpc>
            </a:pPr>
            <a:r>
              <a:rPr lang="en-US" sz="4354" b="true">
                <a:solidFill>
                  <a:srgbClr val="FFFFFF"/>
                </a:solidFill>
                <a:latin typeface="Garamond Bold"/>
                <a:ea typeface="Garamond Bold"/>
                <a:cs typeface="Garamond Bold"/>
                <a:sym typeface="Garamond Bold"/>
              </a:rPr>
              <a:t>Dependency on Experts: Professional agricultural advice is not always accessible to people engaging in home-based farming.</a:t>
            </a:r>
          </a:p>
          <a:p>
            <a:pPr algn="l">
              <a:lnSpc>
                <a:spcPts val="6098"/>
              </a:lnSpc>
            </a:pPr>
            <a:r>
              <a:rPr lang="en-US" sz="4354" b="true">
                <a:solidFill>
                  <a:srgbClr val="FFFFFF"/>
                </a:solidFill>
                <a:latin typeface="Garamond Bold"/>
                <a:ea typeface="Garamond Bold"/>
                <a:cs typeface="Garamond Bold"/>
                <a:sym typeface="Garamond Bold"/>
              </a:rPr>
              <a:t>Time-Consuming Processes: Diagnosing a plant disease manually or through conventional methods is time-intensive and often inaccurate.</a:t>
            </a:r>
          </a:p>
          <a:p>
            <a:pPr algn="l">
              <a:lnSpc>
                <a:spcPts val="6098"/>
              </a:lnSpc>
            </a:pPr>
            <a:r>
              <a:rPr lang="en-US" sz="4354" b="true">
                <a:solidFill>
                  <a:srgbClr val="FFFFFF"/>
                </a:solidFill>
                <a:latin typeface="Garamond Bold"/>
                <a:ea typeface="Garamond Bold"/>
                <a:cs typeface="Garamond Bold"/>
                <a:sym typeface="Garamond Bold"/>
              </a:rPr>
              <a:t>Limited Tools: No user-friendly systems specifically cater to home-based farming needs for disease detection and remedies.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133034" y="0"/>
            <a:ext cx="11940540" cy="10567035"/>
            <a:chOff x="0" y="0"/>
            <a:chExt cx="15920720" cy="14089380"/>
          </a:xfrm>
        </p:grpSpPr>
        <p:sp>
          <p:nvSpPr>
            <p:cNvPr name="Freeform 3" id="3"/>
            <p:cNvSpPr/>
            <p:nvPr/>
          </p:nvSpPr>
          <p:spPr>
            <a:xfrm flipH="false" flipV="false" rot="0">
              <a:off x="0" y="0"/>
              <a:ext cx="15920720" cy="14089380"/>
            </a:xfrm>
            <a:custGeom>
              <a:avLst/>
              <a:gdLst/>
              <a:ahLst/>
              <a:cxnLst/>
              <a:rect r="r" b="b" t="t" l="l"/>
              <a:pathLst>
                <a:path h="14089380" w="15920720">
                  <a:moveTo>
                    <a:pt x="0" y="0"/>
                  </a:moveTo>
                  <a:lnTo>
                    <a:pt x="15920720" y="0"/>
                  </a:lnTo>
                  <a:lnTo>
                    <a:pt x="15920720" y="14089380"/>
                  </a:lnTo>
                  <a:lnTo>
                    <a:pt x="0" y="14089380"/>
                  </a:lnTo>
                  <a:lnTo>
                    <a:pt x="0" y="0"/>
                  </a:lnTo>
                  <a:close/>
                </a:path>
              </a:pathLst>
            </a:custGeom>
            <a:blipFill>
              <a:blip r:embed="rId2">
                <a:alphaModFix amt="44999"/>
              </a:blip>
              <a:stretch>
                <a:fillRect l="0" t="0" r="0" b="0"/>
              </a:stretch>
            </a:blipFill>
          </p:spPr>
        </p:sp>
      </p:grpSp>
      <p:sp>
        <p:nvSpPr>
          <p:cNvPr name="TextBox 4" id="4"/>
          <p:cNvSpPr txBox="true"/>
          <p:nvPr/>
        </p:nvSpPr>
        <p:spPr>
          <a:xfrm rot="0">
            <a:off x="1028700" y="1512880"/>
            <a:ext cx="15662971" cy="7530973"/>
          </a:xfrm>
          <a:prstGeom prst="rect">
            <a:avLst/>
          </a:prstGeom>
        </p:spPr>
        <p:txBody>
          <a:bodyPr anchor="t" rtlCol="false" tIns="0" lIns="0" bIns="0" rIns="0">
            <a:spAutoFit/>
          </a:bodyPr>
          <a:lstStyle/>
          <a:p>
            <a:pPr algn="l">
              <a:lnSpc>
                <a:spcPts val="5431"/>
              </a:lnSpc>
            </a:pPr>
            <a:r>
              <a:rPr lang="en-US" sz="3879" b="true">
                <a:solidFill>
                  <a:srgbClr val="FFFFFF"/>
                </a:solidFill>
                <a:latin typeface="Garamond Bold"/>
                <a:ea typeface="Garamond Bold"/>
                <a:cs typeface="Garamond Bold"/>
                <a:sym typeface="Garamond Bold"/>
              </a:rPr>
              <a:t>1.Instant Diagnosis: The app provides quick and accurate identification of plant diseases using advanced machine learning algorithms.</a:t>
            </a:r>
          </a:p>
          <a:p>
            <a:pPr algn="l">
              <a:lnSpc>
                <a:spcPts val="5431"/>
              </a:lnSpc>
            </a:pPr>
          </a:p>
          <a:p>
            <a:pPr algn="l">
              <a:lnSpc>
                <a:spcPts val="5431"/>
              </a:lnSpc>
            </a:pPr>
            <a:r>
              <a:rPr lang="en-US" sz="3879">
                <a:solidFill>
                  <a:srgbClr val="FFFFFF"/>
                </a:solidFill>
                <a:latin typeface="Garamond"/>
                <a:ea typeface="Garamond"/>
                <a:cs typeface="Garamond"/>
                <a:sym typeface="Garamond"/>
              </a:rPr>
              <a:t>2.</a:t>
            </a:r>
            <a:r>
              <a:rPr lang="en-US" sz="3879" b="true">
                <a:solidFill>
                  <a:srgbClr val="FFFFFF"/>
                </a:solidFill>
                <a:latin typeface="Garamond Bold"/>
                <a:ea typeface="Garamond Bold"/>
                <a:cs typeface="Garamond Bold"/>
                <a:sym typeface="Garamond Bold"/>
              </a:rPr>
              <a:t>Ease of Use: Designed with a simple interface, it caters specifically to non-experts engaging in home-based farming.</a:t>
            </a:r>
          </a:p>
          <a:p>
            <a:pPr algn="l">
              <a:lnSpc>
                <a:spcPts val="5431"/>
              </a:lnSpc>
            </a:pPr>
          </a:p>
          <a:p>
            <a:pPr algn="l">
              <a:lnSpc>
                <a:spcPts val="5431"/>
              </a:lnSpc>
            </a:pPr>
            <a:r>
              <a:rPr lang="en-US" sz="3879">
                <a:solidFill>
                  <a:srgbClr val="FFFFFF"/>
                </a:solidFill>
                <a:latin typeface="Garamond"/>
                <a:ea typeface="Garamond"/>
                <a:cs typeface="Garamond"/>
                <a:sym typeface="Garamond"/>
              </a:rPr>
              <a:t>3.</a:t>
            </a:r>
            <a:r>
              <a:rPr lang="en-US" sz="3879" b="true">
                <a:solidFill>
                  <a:srgbClr val="FFFFFF"/>
                </a:solidFill>
                <a:latin typeface="Garamond Bold"/>
                <a:ea typeface="Garamond Bold"/>
                <a:cs typeface="Garamond Bold"/>
                <a:sym typeface="Garamond Bold"/>
              </a:rPr>
              <a:t>Custom Remedies: Provides actionable and easy-to-follow remedies tailored for common home-grown vegetables and plants.</a:t>
            </a:r>
          </a:p>
          <a:p>
            <a:pPr algn="l">
              <a:lnSpc>
                <a:spcPts val="5431"/>
              </a:lnSpc>
            </a:pPr>
          </a:p>
          <a:p>
            <a:pPr algn="l">
              <a:lnSpc>
                <a:spcPts val="5431"/>
              </a:lnSpc>
            </a:pPr>
            <a:r>
              <a:rPr lang="en-US" sz="3879">
                <a:solidFill>
                  <a:srgbClr val="FFFFFF"/>
                </a:solidFill>
                <a:latin typeface="Garamond"/>
                <a:ea typeface="Garamond"/>
                <a:cs typeface="Garamond"/>
                <a:sym typeface="Garamond"/>
              </a:rPr>
              <a:t>4.</a:t>
            </a:r>
            <a:r>
              <a:rPr lang="en-US" sz="3879" b="true">
                <a:solidFill>
                  <a:srgbClr val="FFFFFF"/>
                </a:solidFill>
                <a:latin typeface="Garamond Bold"/>
                <a:ea typeface="Garamond Bold"/>
                <a:cs typeface="Garamond Bold"/>
                <a:sym typeface="Garamond Bold"/>
              </a:rPr>
              <a:t>Accessible Technology: Leverages smartphone cameras and lightweight web apps to make plant health monitoring affordable and widely available.</a:t>
            </a:r>
          </a:p>
        </p:txBody>
      </p:sp>
      <p:sp>
        <p:nvSpPr>
          <p:cNvPr name="TextBox 5" id="5"/>
          <p:cNvSpPr txBox="true"/>
          <p:nvPr/>
        </p:nvSpPr>
        <p:spPr>
          <a:xfrm rot="0">
            <a:off x="-171769" y="35239"/>
            <a:ext cx="8023080" cy="1327118"/>
          </a:xfrm>
          <a:prstGeom prst="rect">
            <a:avLst/>
          </a:prstGeom>
        </p:spPr>
        <p:txBody>
          <a:bodyPr anchor="t" rtlCol="false" tIns="0" lIns="0" bIns="0" rIns="0">
            <a:spAutoFit/>
          </a:bodyPr>
          <a:lstStyle/>
          <a:p>
            <a:pPr algn="ctr">
              <a:lnSpc>
                <a:spcPts val="9799"/>
              </a:lnSpc>
            </a:pPr>
            <a:r>
              <a:rPr lang="en-US" sz="6998" b="true">
                <a:solidFill>
                  <a:srgbClr val="FFFFFF"/>
                </a:solidFill>
                <a:latin typeface="Times New Roman Bold"/>
                <a:ea typeface="Times New Roman Bold"/>
                <a:cs typeface="Times New Roman Bold"/>
                <a:sym typeface="Times New Roman Bold"/>
              </a:rPr>
              <a:t>Proposed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67235" y="2752374"/>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7235" y="3946056"/>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235" y="5075701"/>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788777" y="2057400"/>
            <a:ext cx="7499223" cy="8229600"/>
            <a:chOff x="0" y="0"/>
            <a:chExt cx="9998964" cy="10972800"/>
          </a:xfrm>
        </p:grpSpPr>
        <p:sp>
          <p:nvSpPr>
            <p:cNvPr name="Freeform 6" id="6"/>
            <p:cNvSpPr/>
            <p:nvPr/>
          </p:nvSpPr>
          <p:spPr>
            <a:xfrm flipH="false" flipV="false" rot="0">
              <a:off x="0" y="0"/>
              <a:ext cx="9998964" cy="10972800"/>
            </a:xfrm>
            <a:custGeom>
              <a:avLst/>
              <a:gdLst/>
              <a:ahLst/>
              <a:cxnLst/>
              <a:rect r="r" b="b" t="t" l="l"/>
              <a:pathLst>
                <a:path h="10972800" w="9998964">
                  <a:moveTo>
                    <a:pt x="0" y="0"/>
                  </a:moveTo>
                  <a:lnTo>
                    <a:pt x="9998964" y="0"/>
                  </a:lnTo>
                  <a:lnTo>
                    <a:pt x="9998964" y="10972800"/>
                  </a:lnTo>
                  <a:lnTo>
                    <a:pt x="0" y="10972800"/>
                  </a:lnTo>
                  <a:lnTo>
                    <a:pt x="0" y="0"/>
                  </a:lnTo>
                  <a:close/>
                </a:path>
              </a:pathLst>
            </a:custGeom>
            <a:blipFill>
              <a:blip r:embed="rId4"/>
              <a:stretch>
                <a:fillRect l="-40" t="0" r="-40" b="0"/>
              </a:stretch>
            </a:blipFill>
          </p:spPr>
        </p:sp>
      </p:grpSp>
      <p:sp>
        <p:nvSpPr>
          <p:cNvPr name="TextBox 7" id="7"/>
          <p:cNvSpPr txBox="true"/>
          <p:nvPr/>
        </p:nvSpPr>
        <p:spPr>
          <a:xfrm rot="0">
            <a:off x="-311727" y="936010"/>
            <a:ext cx="7035241" cy="1372133"/>
          </a:xfrm>
          <a:prstGeom prst="rect">
            <a:avLst/>
          </a:prstGeom>
        </p:spPr>
        <p:txBody>
          <a:bodyPr anchor="t" rtlCol="false" tIns="0" lIns="0" bIns="0" rIns="0">
            <a:spAutoFit/>
          </a:bodyPr>
          <a:lstStyle/>
          <a:p>
            <a:pPr algn="ctr">
              <a:lnSpc>
                <a:spcPts val="9986"/>
              </a:lnSpc>
            </a:pPr>
            <a:r>
              <a:rPr lang="en-US" sz="7134" b="true">
                <a:solidFill>
                  <a:srgbClr val="FFFFFF"/>
                </a:solidFill>
                <a:latin typeface="Garamond Bold"/>
                <a:ea typeface="Garamond Bold"/>
                <a:cs typeface="Garamond Bold"/>
                <a:sym typeface="Garamond Bold"/>
              </a:rPr>
              <a:t>User Interface</a:t>
            </a:r>
          </a:p>
        </p:txBody>
      </p:sp>
      <p:sp>
        <p:nvSpPr>
          <p:cNvPr name="TextBox 8" id="8"/>
          <p:cNvSpPr txBox="true"/>
          <p:nvPr/>
        </p:nvSpPr>
        <p:spPr>
          <a:xfrm rot="0">
            <a:off x="340308" y="2284311"/>
            <a:ext cx="6161678" cy="1139170"/>
          </a:xfrm>
          <a:prstGeom prst="rect">
            <a:avLst/>
          </a:prstGeom>
        </p:spPr>
        <p:txBody>
          <a:bodyPr anchor="t" rtlCol="false" tIns="0" lIns="0" bIns="0" rIns="0">
            <a:spAutoFit/>
          </a:bodyPr>
          <a:lstStyle/>
          <a:p>
            <a:pPr algn="ctr">
              <a:lnSpc>
                <a:spcPts val="8260"/>
              </a:lnSpc>
            </a:pPr>
            <a:r>
              <a:rPr lang="en-US" sz="5899" b="true">
                <a:solidFill>
                  <a:srgbClr val="FFFFFF"/>
                </a:solidFill>
                <a:latin typeface="Garamond Bold"/>
                <a:ea typeface="Garamond Bold"/>
                <a:cs typeface="Garamond Bold"/>
                <a:sym typeface="Garamond Bold"/>
              </a:rPr>
              <a:t>Image Upload</a:t>
            </a:r>
          </a:p>
        </p:txBody>
      </p:sp>
      <p:sp>
        <p:nvSpPr>
          <p:cNvPr name="TextBox 9" id="9"/>
          <p:cNvSpPr txBox="true"/>
          <p:nvPr/>
        </p:nvSpPr>
        <p:spPr>
          <a:xfrm rot="0">
            <a:off x="1077322" y="3505222"/>
            <a:ext cx="5978708" cy="1139170"/>
          </a:xfrm>
          <a:prstGeom prst="rect">
            <a:avLst/>
          </a:prstGeom>
        </p:spPr>
        <p:txBody>
          <a:bodyPr anchor="t" rtlCol="false" tIns="0" lIns="0" bIns="0" rIns="0">
            <a:spAutoFit/>
          </a:bodyPr>
          <a:lstStyle/>
          <a:p>
            <a:pPr algn="ctr">
              <a:lnSpc>
                <a:spcPts val="8260"/>
              </a:lnSpc>
            </a:pPr>
            <a:r>
              <a:rPr lang="en-US" sz="5899" b="true">
                <a:solidFill>
                  <a:srgbClr val="FFFFFF"/>
                </a:solidFill>
                <a:latin typeface="Garamond Bold"/>
                <a:ea typeface="Garamond Bold"/>
                <a:cs typeface="Garamond Bold"/>
                <a:sym typeface="Garamond Bold"/>
              </a:rPr>
              <a:t>Disease Detection </a:t>
            </a:r>
          </a:p>
        </p:txBody>
      </p:sp>
      <p:sp>
        <p:nvSpPr>
          <p:cNvPr name="TextBox 10" id="10"/>
          <p:cNvSpPr txBox="true"/>
          <p:nvPr/>
        </p:nvSpPr>
        <p:spPr>
          <a:xfrm rot="0">
            <a:off x="714238" y="4649933"/>
            <a:ext cx="7287827" cy="1021715"/>
          </a:xfrm>
          <a:prstGeom prst="rect">
            <a:avLst/>
          </a:prstGeom>
        </p:spPr>
        <p:txBody>
          <a:bodyPr anchor="t" rtlCol="false" tIns="0" lIns="0" bIns="0" rIns="0">
            <a:spAutoFit/>
          </a:bodyPr>
          <a:lstStyle/>
          <a:p>
            <a:pPr algn="ctr">
              <a:lnSpc>
                <a:spcPts val="8260"/>
              </a:lnSpc>
            </a:pPr>
            <a:r>
              <a:rPr lang="en-US" sz="5899" b="true">
                <a:solidFill>
                  <a:srgbClr val="FFFFFF"/>
                </a:solidFill>
                <a:latin typeface="Garamond Bold"/>
                <a:ea typeface="Garamond Bold"/>
                <a:cs typeface="Garamond Bold"/>
                <a:sym typeface="Garamond Bold"/>
              </a:rPr>
              <a:t>Remedy </a:t>
            </a:r>
            <a:r>
              <a:rPr lang="en-US" sz="5899" b="true">
                <a:solidFill>
                  <a:srgbClr val="FFFFFF"/>
                </a:solidFill>
                <a:latin typeface="Garamond Bold"/>
                <a:ea typeface="Garamond Bold"/>
                <a:cs typeface="Garamond Bold"/>
                <a:sym typeface="Garamond Bold"/>
              </a:rPr>
              <a:t>Suggestion </a:t>
            </a:r>
          </a:p>
        </p:txBody>
      </p:sp>
      <p:sp>
        <p:nvSpPr>
          <p:cNvPr name="TextBox 11" id="11"/>
          <p:cNvSpPr txBox="true"/>
          <p:nvPr/>
        </p:nvSpPr>
        <p:spPr>
          <a:xfrm rot="0">
            <a:off x="6501986" y="-256531"/>
            <a:ext cx="5046263" cy="1869700"/>
          </a:xfrm>
          <a:prstGeom prst="rect">
            <a:avLst/>
          </a:prstGeom>
        </p:spPr>
        <p:txBody>
          <a:bodyPr anchor="t" rtlCol="false" tIns="0" lIns="0" bIns="0" rIns="0">
            <a:spAutoFit/>
          </a:bodyPr>
          <a:lstStyle/>
          <a:p>
            <a:pPr algn="ctr">
              <a:lnSpc>
                <a:spcPts val="12880"/>
              </a:lnSpc>
            </a:pPr>
            <a:r>
              <a:rPr lang="en-US" sz="9200" b="true">
                <a:solidFill>
                  <a:srgbClr val="FFFFFF"/>
                </a:solidFill>
                <a:latin typeface="Times New Roman Bold"/>
                <a:ea typeface="Times New Roman Bold"/>
                <a:cs typeface="Times New Roman Bold"/>
                <a:sym typeface="Times New Roman Bold"/>
              </a:rPr>
              <a:t>Module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113108" y="315678"/>
            <a:ext cx="4475344" cy="3564001"/>
          </a:xfrm>
          <a:custGeom>
            <a:avLst/>
            <a:gdLst/>
            <a:ahLst/>
            <a:cxnLst/>
            <a:rect r="r" b="b" t="t" l="l"/>
            <a:pathLst>
              <a:path h="3564001" w="4475344">
                <a:moveTo>
                  <a:pt x="0" y="0"/>
                </a:moveTo>
                <a:lnTo>
                  <a:pt x="4475343" y="0"/>
                </a:lnTo>
                <a:lnTo>
                  <a:pt x="4475343" y="3564001"/>
                </a:lnTo>
                <a:lnTo>
                  <a:pt x="0" y="3564001"/>
                </a:lnTo>
                <a:lnTo>
                  <a:pt x="0" y="0"/>
                </a:lnTo>
                <a:close/>
              </a:path>
            </a:pathLst>
          </a:custGeom>
          <a:blipFill>
            <a:blip r:embed="rId2">
              <a:extLst>
                <a:ext uri="{96DAC541-7B7A-43D3-8B79-37D633B846F1}">
                  <asvg:svgBlip xmlns:asvg="http://schemas.microsoft.com/office/drawing/2016/SVG/main" r:embed="rId3"/>
                </a:ext>
              </a:extLst>
            </a:blip>
            <a:stretch>
              <a:fillRect l="0" t="-66" r="0" b="-66"/>
            </a:stretch>
          </a:blipFill>
        </p:spPr>
      </p:sp>
      <p:sp>
        <p:nvSpPr>
          <p:cNvPr name="Freeform 3" id="3"/>
          <p:cNvSpPr/>
          <p:nvPr/>
        </p:nvSpPr>
        <p:spPr>
          <a:xfrm flipH="false" flipV="false" rot="0">
            <a:off x="15393304" y="532923"/>
            <a:ext cx="1381645" cy="1564756"/>
          </a:xfrm>
          <a:custGeom>
            <a:avLst/>
            <a:gdLst/>
            <a:ahLst/>
            <a:cxnLst/>
            <a:rect r="r" b="b" t="t" l="l"/>
            <a:pathLst>
              <a:path h="1564756" w="1381645">
                <a:moveTo>
                  <a:pt x="0" y="0"/>
                </a:moveTo>
                <a:lnTo>
                  <a:pt x="1381645" y="0"/>
                </a:lnTo>
                <a:lnTo>
                  <a:pt x="1381645" y="1564755"/>
                </a:lnTo>
                <a:lnTo>
                  <a:pt x="0" y="1564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555473" y="752888"/>
            <a:ext cx="1057307" cy="1218798"/>
            <a:chOff x="0" y="0"/>
            <a:chExt cx="1627612" cy="1876209"/>
          </a:xfrm>
        </p:grpSpPr>
        <p:sp>
          <p:nvSpPr>
            <p:cNvPr name="Freeform 5" id="5"/>
            <p:cNvSpPr/>
            <p:nvPr/>
          </p:nvSpPr>
          <p:spPr>
            <a:xfrm flipH="false" flipV="false" rot="0">
              <a:off x="0" y="0"/>
              <a:ext cx="1627632" cy="1876171"/>
            </a:xfrm>
            <a:custGeom>
              <a:avLst/>
              <a:gdLst/>
              <a:ahLst/>
              <a:cxnLst/>
              <a:rect r="r" b="b" t="t" l="l"/>
              <a:pathLst>
                <a:path h="1876171" w="1627632">
                  <a:moveTo>
                    <a:pt x="0" y="0"/>
                  </a:moveTo>
                  <a:lnTo>
                    <a:pt x="1627632" y="0"/>
                  </a:lnTo>
                  <a:lnTo>
                    <a:pt x="1627632" y="1876171"/>
                  </a:lnTo>
                  <a:lnTo>
                    <a:pt x="0" y="1876171"/>
                  </a:lnTo>
                  <a:lnTo>
                    <a:pt x="0" y="0"/>
                  </a:lnTo>
                  <a:close/>
                </a:path>
              </a:pathLst>
            </a:custGeom>
            <a:blipFill>
              <a:blip r:embed="rId6">
                <a:alphaModFix amt="65999"/>
              </a:blip>
              <a:stretch>
                <a:fillRect l="0" t="-13" r="1" b="-15"/>
              </a:stretch>
            </a:blipFill>
          </p:spPr>
        </p:sp>
      </p:grpSp>
      <p:sp>
        <p:nvSpPr>
          <p:cNvPr name="TextBox 6" id="6"/>
          <p:cNvSpPr txBox="true"/>
          <p:nvPr/>
        </p:nvSpPr>
        <p:spPr>
          <a:xfrm rot="0">
            <a:off x="241919" y="3847376"/>
            <a:ext cx="8785093" cy="1046468"/>
          </a:xfrm>
          <a:prstGeom prst="rect">
            <a:avLst/>
          </a:prstGeom>
        </p:spPr>
        <p:txBody>
          <a:bodyPr anchor="t" rtlCol="false" tIns="0" lIns="0" bIns="0" rIns="0">
            <a:spAutoFit/>
          </a:bodyPr>
          <a:lstStyle/>
          <a:p>
            <a:pPr algn="ctr">
              <a:lnSpc>
                <a:spcPts val="7420"/>
              </a:lnSpc>
            </a:pPr>
            <a:r>
              <a:rPr lang="en-US" sz="5299" b="true">
                <a:solidFill>
                  <a:srgbClr val="FFFFFF"/>
                </a:solidFill>
                <a:latin typeface="Garamond Bold"/>
                <a:ea typeface="Garamond Bold"/>
                <a:cs typeface="Garamond Bold"/>
                <a:sym typeface="Garamond Bold"/>
              </a:rPr>
              <a:t>Disease Detection module</a:t>
            </a:r>
          </a:p>
        </p:txBody>
      </p:sp>
      <p:sp>
        <p:nvSpPr>
          <p:cNvPr name="TextBox 7" id="7"/>
          <p:cNvSpPr txBox="true"/>
          <p:nvPr/>
        </p:nvSpPr>
        <p:spPr>
          <a:xfrm rot="0">
            <a:off x="0" y="7445804"/>
            <a:ext cx="9893535" cy="1046468"/>
          </a:xfrm>
          <a:prstGeom prst="rect">
            <a:avLst/>
          </a:prstGeom>
        </p:spPr>
        <p:txBody>
          <a:bodyPr anchor="t" rtlCol="false" tIns="0" lIns="0" bIns="0" rIns="0">
            <a:spAutoFit/>
          </a:bodyPr>
          <a:lstStyle/>
          <a:p>
            <a:pPr algn="ctr">
              <a:lnSpc>
                <a:spcPts val="7420"/>
              </a:lnSpc>
            </a:pPr>
            <a:r>
              <a:rPr lang="en-US" sz="5299" b="true">
                <a:solidFill>
                  <a:srgbClr val="FFFFFF"/>
                </a:solidFill>
                <a:latin typeface="Garamond Bold"/>
                <a:ea typeface="Garamond Bold"/>
                <a:cs typeface="Garamond Bold"/>
                <a:sym typeface="Garamond Bold"/>
              </a:rPr>
              <a:t>Remedy Suggestion module</a:t>
            </a:r>
          </a:p>
        </p:txBody>
      </p:sp>
      <p:sp>
        <p:nvSpPr>
          <p:cNvPr name="Freeform 8" id="8"/>
          <p:cNvSpPr/>
          <p:nvPr/>
        </p:nvSpPr>
        <p:spPr>
          <a:xfrm flipH="false" flipV="false" rot="0">
            <a:off x="534265" y="1317503"/>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34265" y="7836323"/>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96165" y="4247420"/>
            <a:ext cx="294005" cy="294005"/>
          </a:xfrm>
          <a:custGeom>
            <a:avLst/>
            <a:gdLst/>
            <a:ahLst/>
            <a:cxnLst/>
            <a:rect r="r" b="b" t="t" l="l"/>
            <a:pathLst>
              <a:path h="294005" w="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9967754" y="4179361"/>
            <a:ext cx="4783950" cy="2760993"/>
          </a:xfrm>
          <a:custGeom>
            <a:avLst/>
            <a:gdLst/>
            <a:ahLst/>
            <a:cxnLst/>
            <a:rect r="r" b="b" t="t" l="l"/>
            <a:pathLst>
              <a:path h="2760993" w="4783950">
                <a:moveTo>
                  <a:pt x="0" y="0"/>
                </a:moveTo>
                <a:lnTo>
                  <a:pt x="4783950" y="0"/>
                </a:lnTo>
                <a:lnTo>
                  <a:pt x="4783950" y="2760992"/>
                </a:lnTo>
                <a:lnTo>
                  <a:pt x="0" y="2760992"/>
                </a:lnTo>
                <a:lnTo>
                  <a:pt x="0" y="0"/>
                </a:lnTo>
                <a:close/>
              </a:path>
            </a:pathLst>
          </a:custGeom>
          <a:blipFill>
            <a:blip r:embed="rId9">
              <a:alphaModFix amt="80000"/>
            </a:blip>
            <a:stretch>
              <a:fillRect l="0" t="-14975" r="0" b="-14975"/>
            </a:stretch>
          </a:blipFill>
        </p:spPr>
      </p:sp>
      <p:sp>
        <p:nvSpPr>
          <p:cNvPr name="Freeform 12" id="12"/>
          <p:cNvSpPr/>
          <p:nvPr/>
        </p:nvSpPr>
        <p:spPr>
          <a:xfrm flipH="false" flipV="false" rot="0">
            <a:off x="3066699" y="1611508"/>
            <a:ext cx="3135534" cy="7245981"/>
          </a:xfrm>
          <a:custGeom>
            <a:avLst/>
            <a:gdLst/>
            <a:ahLst/>
            <a:cxnLst/>
            <a:rect r="r" b="b" t="t" l="l"/>
            <a:pathLst>
              <a:path h="7245981" w="3135534">
                <a:moveTo>
                  <a:pt x="0" y="0"/>
                </a:moveTo>
                <a:lnTo>
                  <a:pt x="3135533" y="0"/>
                </a:lnTo>
                <a:lnTo>
                  <a:pt x="3135533" y="7245982"/>
                </a:lnTo>
                <a:lnTo>
                  <a:pt x="0" y="7245982"/>
                </a:lnTo>
                <a:lnTo>
                  <a:pt x="0" y="0"/>
                </a:lnTo>
                <a:close/>
              </a:path>
            </a:pathLst>
          </a:custGeom>
          <a:blipFill>
            <a:blip r:embed="rId10">
              <a:alphaModFix amt="3100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591070" y="6072928"/>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94616" y="-22214"/>
            <a:ext cx="9380950" cy="1092073"/>
          </a:xfrm>
          <a:prstGeom prst="rect">
            <a:avLst/>
          </a:prstGeom>
        </p:spPr>
        <p:txBody>
          <a:bodyPr anchor="t" rtlCol="false" tIns="0" lIns="0" bIns="0" rIns="0">
            <a:spAutoFit/>
          </a:bodyPr>
          <a:lstStyle/>
          <a:p>
            <a:pPr algn="ctr">
              <a:lnSpc>
                <a:spcPts val="8057"/>
              </a:lnSpc>
            </a:pPr>
            <a:r>
              <a:rPr lang="en-US" sz="5755" b="true">
                <a:solidFill>
                  <a:srgbClr val="FFFFFF"/>
                </a:solidFill>
                <a:latin typeface="Times New Roman Bold"/>
                <a:ea typeface="Times New Roman Bold"/>
                <a:cs typeface="Times New Roman Bold"/>
                <a:sym typeface="Times New Roman Bold"/>
              </a:rPr>
              <a:t>Module Descriptions</a:t>
            </a:r>
          </a:p>
        </p:txBody>
      </p:sp>
      <p:sp>
        <p:nvSpPr>
          <p:cNvPr name="TextBox 15" id="15"/>
          <p:cNvSpPr txBox="true"/>
          <p:nvPr/>
        </p:nvSpPr>
        <p:spPr>
          <a:xfrm rot="0">
            <a:off x="13925611" y="1000125"/>
            <a:ext cx="1330918" cy="658370"/>
          </a:xfrm>
          <a:prstGeom prst="rect">
            <a:avLst/>
          </a:prstGeom>
        </p:spPr>
        <p:txBody>
          <a:bodyPr anchor="t" rtlCol="false" tIns="0" lIns="0" bIns="0" rIns="0">
            <a:spAutoFit/>
          </a:bodyPr>
          <a:lstStyle/>
          <a:p>
            <a:pPr algn="ctr">
              <a:lnSpc>
                <a:spcPts val="2574"/>
              </a:lnSpc>
            </a:pPr>
            <a:r>
              <a:rPr lang="en-US" sz="1837" b="true">
                <a:solidFill>
                  <a:srgbClr val="FFFFFF"/>
                </a:solidFill>
                <a:latin typeface="Canva Sans Bold"/>
                <a:ea typeface="Canva Sans Bold"/>
                <a:cs typeface="Canva Sans Bold"/>
                <a:sym typeface="Canva Sans Bold"/>
              </a:rPr>
              <a:t>Image </a:t>
            </a:r>
          </a:p>
          <a:p>
            <a:pPr algn="ctr">
              <a:lnSpc>
                <a:spcPts val="2574"/>
              </a:lnSpc>
            </a:pPr>
            <a:r>
              <a:rPr lang="en-US" sz="1837" b="true">
                <a:solidFill>
                  <a:srgbClr val="FFFFFF"/>
                </a:solidFill>
                <a:latin typeface="Canva Sans Bold"/>
                <a:ea typeface="Canva Sans Bold"/>
                <a:cs typeface="Canva Sans Bold"/>
                <a:sym typeface="Canva Sans Bold"/>
              </a:rPr>
              <a:t>Uploaded</a:t>
            </a:r>
          </a:p>
        </p:txBody>
      </p:sp>
      <p:sp>
        <p:nvSpPr>
          <p:cNvPr name="TextBox 16" id="16"/>
          <p:cNvSpPr txBox="true"/>
          <p:nvPr/>
        </p:nvSpPr>
        <p:spPr>
          <a:xfrm rot="0">
            <a:off x="1029539" y="946034"/>
            <a:ext cx="7924946" cy="1046468"/>
          </a:xfrm>
          <a:prstGeom prst="rect">
            <a:avLst/>
          </a:prstGeom>
        </p:spPr>
        <p:txBody>
          <a:bodyPr anchor="t" rtlCol="false" tIns="0" lIns="0" bIns="0" rIns="0">
            <a:spAutoFit/>
          </a:bodyPr>
          <a:lstStyle/>
          <a:p>
            <a:pPr algn="l">
              <a:lnSpc>
                <a:spcPts val="7420"/>
              </a:lnSpc>
            </a:pPr>
            <a:r>
              <a:rPr lang="en-US" sz="5299" b="true">
                <a:solidFill>
                  <a:srgbClr val="FFFFFF"/>
                </a:solidFill>
                <a:latin typeface="Garamond Bold"/>
                <a:ea typeface="Garamond Bold"/>
                <a:cs typeface="Garamond Bold"/>
                <a:sym typeface="Garamond Bold"/>
              </a:rPr>
              <a:t>Image Upload module</a:t>
            </a:r>
          </a:p>
        </p:txBody>
      </p:sp>
      <p:sp>
        <p:nvSpPr>
          <p:cNvPr name="TextBox 17" id="17"/>
          <p:cNvSpPr txBox="true"/>
          <p:nvPr/>
        </p:nvSpPr>
        <p:spPr>
          <a:xfrm rot="0">
            <a:off x="1019175" y="4645454"/>
            <a:ext cx="11012014" cy="2344420"/>
          </a:xfrm>
          <a:prstGeom prst="rect">
            <a:avLst/>
          </a:prstGeom>
        </p:spPr>
        <p:txBody>
          <a:bodyPr anchor="t" rtlCol="false" tIns="0" lIns="0" bIns="0" rIns="0">
            <a:spAutoFit/>
          </a:bodyPr>
          <a:lstStyle/>
          <a:p>
            <a:pPr algn="l">
              <a:lnSpc>
                <a:spcPts val="3079"/>
              </a:lnSpc>
            </a:pPr>
          </a:p>
          <a:p>
            <a:pPr algn="l">
              <a:lnSpc>
                <a:spcPts val="3079"/>
              </a:lnSpc>
            </a:pPr>
            <a:r>
              <a:rPr lang="en-US" sz="2199" b="true">
                <a:solidFill>
                  <a:srgbClr val="FFFFFF"/>
                </a:solidFill>
                <a:latin typeface="Garamond Bold"/>
                <a:ea typeface="Garamond Bold"/>
                <a:cs typeface="Garamond Bold"/>
                <a:sym typeface="Garamond Bold"/>
              </a:rPr>
              <a:t>• The model detects and classifies the disease based on its database.</a:t>
            </a:r>
          </a:p>
          <a:p>
            <a:pPr algn="l">
              <a:lnSpc>
                <a:spcPts val="3079"/>
              </a:lnSpc>
            </a:pPr>
          </a:p>
          <a:p>
            <a:pPr algn="l">
              <a:lnSpc>
                <a:spcPts val="3079"/>
              </a:lnSpc>
            </a:pPr>
            <a:r>
              <a:rPr lang="en-US" sz="2199" b="true">
                <a:solidFill>
                  <a:srgbClr val="FFFFFF"/>
                </a:solidFill>
                <a:latin typeface="Garamond Bold"/>
                <a:ea typeface="Garamond Bold"/>
                <a:cs typeface="Garamond Bold"/>
                <a:sym typeface="Garamond Bold"/>
              </a:rPr>
              <a:t>• If no disease is found, the system informs the user that the plant is healthy.</a:t>
            </a:r>
          </a:p>
          <a:p>
            <a:pPr algn="l">
              <a:lnSpc>
                <a:spcPts val="3079"/>
              </a:lnSpc>
            </a:pPr>
          </a:p>
          <a:p>
            <a:pPr algn="l">
              <a:lnSpc>
                <a:spcPts val="3079"/>
              </a:lnSpc>
            </a:pPr>
            <a:r>
              <a:rPr lang="en-US" sz="2199" b="true">
                <a:solidFill>
                  <a:srgbClr val="FFFFFF"/>
                </a:solidFill>
                <a:latin typeface="Garamond Bold"/>
                <a:ea typeface="Garamond Bold"/>
                <a:cs typeface="Garamond Bold"/>
                <a:sym typeface="Garamond Bold"/>
              </a:rPr>
              <a:t>• The detection results are displayed with a confidence score.</a:t>
            </a:r>
          </a:p>
        </p:txBody>
      </p:sp>
      <p:sp>
        <p:nvSpPr>
          <p:cNvPr name="TextBox 18" id="18"/>
          <p:cNvSpPr txBox="true"/>
          <p:nvPr/>
        </p:nvSpPr>
        <p:spPr>
          <a:xfrm rot="0">
            <a:off x="1028700" y="1835984"/>
            <a:ext cx="8115300" cy="2343377"/>
          </a:xfrm>
          <a:prstGeom prst="rect">
            <a:avLst/>
          </a:prstGeom>
        </p:spPr>
        <p:txBody>
          <a:bodyPr anchor="t" rtlCol="false" tIns="0" lIns="0" bIns="0" rIns="0">
            <a:spAutoFit/>
          </a:bodyPr>
          <a:lstStyle/>
          <a:p>
            <a:pPr algn="l">
              <a:lnSpc>
                <a:spcPts val="3130"/>
              </a:lnSpc>
            </a:pPr>
            <a:r>
              <a:rPr lang="en-US" sz="2234" b="true">
                <a:solidFill>
                  <a:srgbClr val="FFFFFF"/>
                </a:solidFill>
                <a:latin typeface="Garamond Bold"/>
                <a:ea typeface="Garamond Bold"/>
                <a:cs typeface="Garamond Bold"/>
                <a:sym typeface="Garamond Bold"/>
              </a:rPr>
              <a:t>• Users can upload a plant image from their device.</a:t>
            </a:r>
          </a:p>
          <a:p>
            <a:pPr algn="l">
              <a:lnSpc>
                <a:spcPts val="3130"/>
              </a:lnSpc>
            </a:pPr>
          </a:p>
          <a:p>
            <a:pPr algn="l">
              <a:lnSpc>
                <a:spcPts val="3130"/>
              </a:lnSpc>
            </a:pPr>
            <a:r>
              <a:rPr lang="en-US" sz="2234" b="true">
                <a:solidFill>
                  <a:srgbClr val="FFFFFF"/>
                </a:solidFill>
                <a:latin typeface="Garamond Bold"/>
                <a:ea typeface="Garamond Bold"/>
                <a:cs typeface="Garamond Bold"/>
                <a:sym typeface="Garamond Bold"/>
              </a:rPr>
              <a:t>• The system accepts common image formats like JPG and PNG.</a:t>
            </a:r>
          </a:p>
          <a:p>
            <a:pPr algn="l">
              <a:lnSpc>
                <a:spcPts val="3130"/>
              </a:lnSpc>
            </a:pPr>
          </a:p>
          <a:p>
            <a:pPr algn="l">
              <a:lnSpc>
                <a:spcPts val="3130"/>
              </a:lnSpc>
            </a:pPr>
            <a:r>
              <a:rPr lang="en-US" sz="2234" b="true">
                <a:solidFill>
                  <a:srgbClr val="FFFFFF"/>
                </a:solidFill>
                <a:latin typeface="Garamond Bold"/>
                <a:ea typeface="Garamond Bold"/>
                <a:cs typeface="Garamond Bold"/>
                <a:sym typeface="Garamond Bold"/>
              </a:rPr>
              <a:t>• The uploaded image is sent for preprocessing.</a:t>
            </a:r>
          </a:p>
          <a:p>
            <a:pPr algn="l">
              <a:lnSpc>
                <a:spcPts val="3130"/>
              </a:lnSpc>
            </a:pPr>
          </a:p>
        </p:txBody>
      </p:sp>
      <p:sp>
        <p:nvSpPr>
          <p:cNvPr name="TextBox 19" id="19"/>
          <p:cNvSpPr txBox="true"/>
          <p:nvPr/>
        </p:nvSpPr>
        <p:spPr>
          <a:xfrm rot="0">
            <a:off x="1028700" y="8444647"/>
            <a:ext cx="9516008" cy="1887434"/>
          </a:xfrm>
          <a:prstGeom prst="rect">
            <a:avLst/>
          </a:prstGeom>
        </p:spPr>
        <p:txBody>
          <a:bodyPr anchor="t" rtlCol="false" tIns="0" lIns="0" bIns="0" rIns="0">
            <a:spAutoFit/>
          </a:bodyPr>
          <a:lstStyle/>
          <a:p>
            <a:pPr algn="l">
              <a:lnSpc>
                <a:spcPts val="2540"/>
              </a:lnSpc>
            </a:pPr>
            <a:r>
              <a:rPr lang="en-US" sz="1813" b="true">
                <a:solidFill>
                  <a:srgbClr val="FFFFFF"/>
                </a:solidFill>
                <a:latin typeface="Garamond Bold"/>
                <a:ea typeface="Garamond Bold"/>
                <a:cs typeface="Garamond Bold"/>
                <a:sym typeface="Garamond Bold"/>
              </a:rPr>
              <a:t>• Based on the detected disease, the system suggests appropriate solutions.</a:t>
            </a:r>
          </a:p>
          <a:p>
            <a:pPr algn="l">
              <a:lnSpc>
                <a:spcPts val="2540"/>
              </a:lnSpc>
            </a:pPr>
          </a:p>
          <a:p>
            <a:pPr algn="l">
              <a:lnSpc>
                <a:spcPts val="2540"/>
              </a:lnSpc>
            </a:pPr>
            <a:r>
              <a:rPr lang="en-US" sz="1813" b="true">
                <a:solidFill>
                  <a:srgbClr val="FFFFFF"/>
                </a:solidFill>
                <a:latin typeface="Garamond Bold"/>
                <a:ea typeface="Garamond Bold"/>
                <a:cs typeface="Garamond Bold"/>
                <a:sym typeface="Garamond Bold"/>
              </a:rPr>
              <a:t>• Remedies may include:</a:t>
            </a:r>
          </a:p>
          <a:p>
            <a:pPr algn="l">
              <a:lnSpc>
                <a:spcPts val="2540"/>
              </a:lnSpc>
            </a:pPr>
          </a:p>
          <a:p>
            <a:pPr algn="l">
              <a:lnSpc>
                <a:spcPts val="2540"/>
              </a:lnSpc>
            </a:pPr>
            <a:r>
              <a:rPr lang="en-US" sz="1813" b="true">
                <a:solidFill>
                  <a:srgbClr val="FFFFFF"/>
                </a:solidFill>
                <a:latin typeface="Garamond Bold"/>
                <a:ea typeface="Garamond Bold"/>
                <a:cs typeface="Garamond Bold"/>
                <a:sym typeface="Garamond Bold"/>
              </a:rPr>
              <a:t>• Organic and chemical treatments</a:t>
            </a:r>
          </a:p>
          <a:p>
            <a:pPr algn="l">
              <a:lnSpc>
                <a:spcPts val="2540"/>
              </a:lnSpc>
            </a:pPr>
          </a:p>
        </p:txBody>
      </p:sp>
      <p:sp>
        <p:nvSpPr>
          <p:cNvPr name="TextBox 20" id="20"/>
          <p:cNvSpPr txBox="true"/>
          <p:nvPr/>
        </p:nvSpPr>
        <p:spPr>
          <a:xfrm rot="0">
            <a:off x="10845067" y="7061268"/>
            <a:ext cx="3198776" cy="506459"/>
          </a:xfrm>
          <a:prstGeom prst="rect">
            <a:avLst/>
          </a:prstGeom>
        </p:spPr>
        <p:txBody>
          <a:bodyPr anchor="t" rtlCol="false" tIns="0" lIns="0" bIns="0" rIns="0">
            <a:spAutoFit/>
          </a:bodyPr>
          <a:lstStyle/>
          <a:p>
            <a:pPr algn="ctr">
              <a:lnSpc>
                <a:spcPts val="4163"/>
              </a:lnSpc>
            </a:pPr>
            <a:r>
              <a:rPr lang="en-US" sz="2973">
                <a:solidFill>
                  <a:srgbClr val="FFFFFF"/>
                </a:solidFill>
                <a:latin typeface="Montserrat"/>
                <a:ea typeface="Montserrat"/>
                <a:cs typeface="Montserrat"/>
                <a:sym typeface="Montserrat"/>
              </a:rPr>
              <a:t>Powdery mildew</a:t>
            </a:r>
          </a:p>
        </p:txBody>
      </p:sp>
      <p:sp>
        <p:nvSpPr>
          <p:cNvPr name="TextBox 21" id="21"/>
          <p:cNvSpPr txBox="true"/>
          <p:nvPr/>
        </p:nvSpPr>
        <p:spPr>
          <a:xfrm rot="1194584">
            <a:off x="15212234" y="8824996"/>
            <a:ext cx="1125700" cy="496841"/>
          </a:xfrm>
          <a:prstGeom prst="rect">
            <a:avLst/>
          </a:prstGeom>
        </p:spPr>
        <p:txBody>
          <a:bodyPr anchor="t" rtlCol="false" tIns="0" lIns="0" bIns="0" rIns="0">
            <a:spAutoFit/>
          </a:bodyPr>
          <a:lstStyle/>
          <a:p>
            <a:pPr algn="ctr">
              <a:lnSpc>
                <a:spcPts val="2004"/>
              </a:lnSpc>
            </a:pPr>
            <a:r>
              <a:rPr lang="en-US" sz="1431" b="true">
                <a:solidFill>
                  <a:srgbClr val="232323"/>
                </a:solidFill>
                <a:latin typeface="Canva Sans Bold"/>
                <a:ea typeface="Canva Sans Bold"/>
                <a:cs typeface="Canva Sans Bold"/>
                <a:sym typeface="Canva Sans Bold"/>
              </a:rPr>
              <a:t>Potassium </a:t>
            </a:r>
          </a:p>
          <a:p>
            <a:pPr algn="ctr">
              <a:lnSpc>
                <a:spcPts val="2004"/>
              </a:lnSpc>
            </a:pPr>
            <a:r>
              <a:rPr lang="en-US" sz="1431" b="true">
                <a:solidFill>
                  <a:srgbClr val="232323"/>
                </a:solidFill>
                <a:latin typeface="Canva Sans Bold"/>
                <a:ea typeface="Canva Sans Bold"/>
                <a:cs typeface="Canva Sans Bold"/>
                <a:sym typeface="Canva Sans Bold"/>
              </a:rPr>
              <a:t>bicarbonate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321481"/>
            <a:chOff x="0" y="0"/>
            <a:chExt cx="24384000" cy="13761974"/>
          </a:xfrm>
        </p:grpSpPr>
        <p:sp>
          <p:nvSpPr>
            <p:cNvPr name="Freeform 3" id="3"/>
            <p:cNvSpPr/>
            <p:nvPr/>
          </p:nvSpPr>
          <p:spPr>
            <a:xfrm flipH="false" flipV="false" rot="0">
              <a:off x="0" y="0"/>
              <a:ext cx="24384000" cy="13761974"/>
            </a:xfrm>
            <a:custGeom>
              <a:avLst/>
              <a:gdLst/>
              <a:ahLst/>
              <a:cxnLst/>
              <a:rect r="r" b="b" t="t" l="l"/>
              <a:pathLst>
                <a:path h="13761974" w="24384000">
                  <a:moveTo>
                    <a:pt x="0" y="0"/>
                  </a:moveTo>
                  <a:lnTo>
                    <a:pt x="24384000" y="0"/>
                  </a:lnTo>
                  <a:lnTo>
                    <a:pt x="24384000" y="13761974"/>
                  </a:lnTo>
                  <a:lnTo>
                    <a:pt x="0" y="13761974"/>
                  </a:lnTo>
                  <a:lnTo>
                    <a:pt x="0" y="0"/>
                  </a:lnTo>
                  <a:close/>
                </a:path>
              </a:pathLst>
            </a:custGeom>
            <a:blipFill>
              <a:blip r:embed="rId2">
                <a:alphaModFix amt="21999"/>
              </a:blip>
              <a:stretch>
                <a:fillRect l="0" t="-38591" r="0" b="-38591"/>
              </a:stretch>
            </a:blipFill>
          </p:spPr>
        </p:sp>
      </p:grpSp>
      <p:sp>
        <p:nvSpPr>
          <p:cNvPr name="TextBox 4" id="4"/>
          <p:cNvSpPr txBox="true"/>
          <p:nvPr/>
        </p:nvSpPr>
        <p:spPr>
          <a:xfrm rot="0">
            <a:off x="614176" y="532346"/>
            <a:ext cx="6103831" cy="964133"/>
          </a:xfrm>
          <a:prstGeom prst="rect">
            <a:avLst/>
          </a:prstGeom>
        </p:spPr>
        <p:txBody>
          <a:bodyPr anchor="t" rtlCol="false" tIns="0" lIns="0" bIns="0" rIns="0">
            <a:spAutoFit/>
          </a:bodyPr>
          <a:lstStyle/>
          <a:p>
            <a:pPr algn="l">
              <a:lnSpc>
                <a:spcPts val="6446"/>
              </a:lnSpc>
            </a:pPr>
            <a:r>
              <a:rPr lang="en-US" b="true" sz="6198" spc="-258">
                <a:solidFill>
                  <a:srgbClr val="FFFFFF"/>
                </a:solidFill>
                <a:latin typeface="Times New Roman Bold"/>
                <a:ea typeface="Times New Roman Bold"/>
                <a:cs typeface="Times New Roman Bold"/>
                <a:sym typeface="Times New Roman Bold"/>
              </a:rPr>
              <a:t>Tech Stake used </a:t>
            </a:r>
          </a:p>
        </p:txBody>
      </p:sp>
      <p:sp>
        <p:nvSpPr>
          <p:cNvPr name="TextBox 5" id="5"/>
          <p:cNvSpPr txBox="true"/>
          <p:nvPr/>
        </p:nvSpPr>
        <p:spPr>
          <a:xfrm rot="0">
            <a:off x="614176" y="1639823"/>
            <a:ext cx="16325417" cy="5069174"/>
          </a:xfrm>
          <a:prstGeom prst="rect">
            <a:avLst/>
          </a:prstGeom>
        </p:spPr>
        <p:txBody>
          <a:bodyPr anchor="t" rtlCol="false" tIns="0" lIns="0" bIns="0" rIns="0">
            <a:spAutoFit/>
          </a:bodyPr>
          <a:lstStyle/>
          <a:p>
            <a:pPr algn="l">
              <a:lnSpc>
                <a:spcPts val="6719"/>
              </a:lnSpc>
            </a:pPr>
            <a:r>
              <a:rPr lang="en-US" sz="4798" b="true">
                <a:solidFill>
                  <a:srgbClr val="FFFFFF"/>
                </a:solidFill>
                <a:latin typeface="Garamond Bold"/>
                <a:ea typeface="Garamond Bold"/>
                <a:cs typeface="Garamond Bold"/>
                <a:sym typeface="Garamond Bold"/>
              </a:rPr>
              <a:t>1.CNN(Resnet-50)</a:t>
            </a:r>
          </a:p>
          <a:p>
            <a:pPr algn="l">
              <a:lnSpc>
                <a:spcPts val="6719"/>
              </a:lnSpc>
            </a:pPr>
          </a:p>
          <a:p>
            <a:pPr algn="l">
              <a:lnSpc>
                <a:spcPts val="6718"/>
              </a:lnSpc>
            </a:pPr>
            <a:r>
              <a:rPr lang="en-US" sz="4798" b="true">
                <a:solidFill>
                  <a:srgbClr val="FFFFFF"/>
                </a:solidFill>
                <a:latin typeface="Garamond Bold"/>
                <a:ea typeface="Garamond Bold"/>
                <a:cs typeface="Garamond Bold"/>
                <a:sym typeface="Garamond Bold"/>
              </a:rPr>
              <a:t>2. Python (VS Code, Jupyter Notebook) </a:t>
            </a:r>
          </a:p>
          <a:p>
            <a:pPr algn="l">
              <a:lnSpc>
                <a:spcPts val="6718"/>
              </a:lnSpc>
            </a:pPr>
          </a:p>
          <a:p>
            <a:pPr algn="l">
              <a:lnSpc>
                <a:spcPts val="6718"/>
              </a:lnSpc>
            </a:pPr>
            <a:r>
              <a:rPr lang="en-US" sz="4798" b="true">
                <a:solidFill>
                  <a:srgbClr val="FFFFFF"/>
                </a:solidFill>
                <a:latin typeface="Garamond Bold"/>
                <a:ea typeface="Garamond Bold"/>
                <a:cs typeface="Garamond Bold"/>
                <a:sym typeface="Garamond Bold"/>
              </a:rPr>
              <a:t>3.MySql</a:t>
            </a:r>
          </a:p>
          <a:p>
            <a:pPr algn="l">
              <a:lnSpc>
                <a:spcPts val="6719"/>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5A745A">
                <a:alpha val="100000"/>
              </a:srgbClr>
            </a:gs>
            <a:gs pos="100000">
              <a:srgbClr val="1C371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00060" y="1238250"/>
            <a:ext cx="16887879" cy="7535091"/>
          </a:xfrm>
          <a:prstGeom prst="rect">
            <a:avLst/>
          </a:prstGeom>
        </p:spPr>
        <p:txBody>
          <a:bodyPr anchor="t" rtlCol="false" tIns="0" lIns="0" bIns="0" rIns="0">
            <a:spAutoFit/>
          </a:bodyPr>
          <a:lstStyle/>
          <a:p>
            <a:pPr algn="l">
              <a:lnSpc>
                <a:spcPts val="3988"/>
              </a:lnSpc>
            </a:pP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1. What is CNN?</a:t>
            </a: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A Convolutional Neural Network (CNN) is a type of deep learning model specifically designed for image classification, object detection, and pattern recognition.</a:t>
            </a: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 CNN is mainly used in computer vision tasks, including:</a:t>
            </a: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 Plant disease detection</a:t>
            </a: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 Image analysis</a:t>
            </a:r>
          </a:p>
          <a:p>
            <a:pPr algn="l">
              <a:lnSpc>
                <a:spcPts val="3988"/>
              </a:lnSpc>
            </a:pPr>
          </a:p>
          <a:p>
            <a:pPr algn="l">
              <a:lnSpc>
                <a:spcPts val="3988"/>
              </a:lnSpc>
            </a:pPr>
            <a:r>
              <a:rPr lang="en-US" sz="2849" b="true">
                <a:solidFill>
                  <a:srgbClr val="FFFFFF"/>
                </a:solidFill>
                <a:latin typeface="Canva Sans Bold"/>
                <a:ea typeface="Canva Sans Bold"/>
                <a:cs typeface="Canva Sans Bold"/>
                <a:sym typeface="Canva Sans Bold"/>
              </a:rPr>
              <a:t>CNN automatically extracts important features from images (like texture, edges, and color patterns) without needing manual feature selection like traditional machine learning.</a:t>
            </a:r>
          </a:p>
        </p:txBody>
      </p:sp>
      <p:sp>
        <p:nvSpPr>
          <p:cNvPr name="TextBox 3" id="3"/>
          <p:cNvSpPr txBox="true"/>
          <p:nvPr/>
        </p:nvSpPr>
        <p:spPr>
          <a:xfrm rot="0">
            <a:off x="3089445" y="600082"/>
            <a:ext cx="10748487" cy="771512"/>
          </a:xfrm>
          <a:prstGeom prst="rect">
            <a:avLst/>
          </a:prstGeom>
        </p:spPr>
        <p:txBody>
          <a:bodyPr anchor="t" rtlCol="false" tIns="0" lIns="0" bIns="0" rIns="0">
            <a:spAutoFit/>
          </a:bodyPr>
          <a:lstStyle/>
          <a:p>
            <a:pPr algn="ctr">
              <a:lnSpc>
                <a:spcPts val="6300"/>
              </a:lnSpc>
            </a:pPr>
            <a:r>
              <a:rPr lang="en-US" sz="4500" b="true">
                <a:solidFill>
                  <a:srgbClr val="FFFFFF"/>
                </a:solidFill>
                <a:latin typeface="Canva Sans Bold"/>
                <a:ea typeface="Canva Sans Bold"/>
                <a:cs typeface="Canva Sans Bold"/>
                <a:sym typeface="Canva Sans Bold"/>
              </a:rPr>
              <a:t>CNN (Convolutional Neural Networks)</a:t>
            </a:r>
            <a:r>
              <a:rPr lang="en-US" sz="4500" b="true">
                <a:solidFill>
                  <a:srgbClr val="FFFFFF"/>
                </a:solidFill>
                <a:latin typeface="Canva Sans Bold"/>
                <a:ea typeface="Canva Sans Bold"/>
                <a:cs typeface="Canva Sans Bold"/>
                <a:sym typeface="Canva Sans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DAGdls8BybY</dc:identifier>
  <dcterms:modified xsi:type="dcterms:W3CDTF">2011-08-01T06:04:30Z</dcterms:modified>
  <cp:revision>1</cp:revision>
  <dc:title>Plant Disease Detection and Remedy Suggestion for Home Based Farming</dc:title>
</cp:coreProperties>
</file>